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sldIdLst>
    <p:sldId id="256" r:id="rId3"/>
    <p:sldId id="257" r:id="rId4"/>
    <p:sldId id="407" r:id="rId5"/>
    <p:sldId id="409" r:id="rId6"/>
    <p:sldId id="338" r:id="rId7"/>
    <p:sldId id="377" r:id="rId8"/>
    <p:sldId id="340" r:id="rId9"/>
    <p:sldId id="342" r:id="rId10"/>
    <p:sldId id="343" r:id="rId11"/>
    <p:sldId id="353" r:id="rId12"/>
    <p:sldId id="344" r:id="rId13"/>
    <p:sldId id="354" r:id="rId14"/>
    <p:sldId id="368" r:id="rId15"/>
    <p:sldId id="357" r:id="rId16"/>
    <p:sldId id="380" r:id="rId17"/>
    <p:sldId id="387" r:id="rId18"/>
    <p:sldId id="381" r:id="rId19"/>
    <p:sldId id="382" r:id="rId20"/>
    <p:sldId id="383" r:id="rId21"/>
    <p:sldId id="384" r:id="rId22"/>
    <p:sldId id="385" r:id="rId23"/>
    <p:sldId id="386" r:id="rId24"/>
    <p:sldId id="388" r:id="rId25"/>
    <p:sldId id="389" r:id="rId26"/>
    <p:sldId id="390" r:id="rId27"/>
    <p:sldId id="391" r:id="rId28"/>
    <p:sldId id="392" r:id="rId29"/>
    <p:sldId id="393" r:id="rId30"/>
    <p:sldId id="394" r:id="rId31"/>
    <p:sldId id="395" r:id="rId32"/>
    <p:sldId id="379" r:id="rId33"/>
    <p:sldId id="330" r:id="rId34"/>
  </p:sldIdLst>
  <p:sldSz cx="12192000" cy="6858000"/>
  <p:notesSz cx="6858000" cy="9144000"/>
  <p:defaultTextStyle>
    <a:defPPr>
      <a:defRPr lang="en-US"/>
    </a:defPPr>
    <a:lvl1pPr marL="0" lvl="0"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SimSun" panose="02010600030101010101" pitchFamily="2" charset="-122"/>
        <a:cs typeface="+mn-cs"/>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SimSun" panose="02010600030101010101" pitchFamily="2" charset="-122"/>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SimSun" panose="02010600030101010101" pitchFamily="2" charset="-122"/>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SimSun" panose="02010600030101010101" pitchFamily="2" charset="-122"/>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SimSun" panose="02010600030101010101" pitchFamily="2" charset="-122"/>
        <a:cs typeface="+mn-cs"/>
      </a:defRPr>
    </a:lvl5pPr>
    <a:lvl6pPr marL="2286000" lvl="5"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SimSun" panose="02010600030101010101" pitchFamily="2" charset="-122"/>
        <a:cs typeface="+mn-cs"/>
      </a:defRPr>
    </a:lvl6pPr>
    <a:lvl7pPr marL="2743200" lvl="6"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SimSun" panose="02010600030101010101" pitchFamily="2" charset="-122"/>
        <a:cs typeface="+mn-cs"/>
      </a:defRPr>
    </a:lvl7pPr>
    <a:lvl8pPr marL="3200400" lvl="7"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SimSun" panose="02010600030101010101" pitchFamily="2" charset="-122"/>
        <a:cs typeface="+mn-cs"/>
      </a:defRPr>
    </a:lvl8pPr>
    <a:lvl9pPr marL="3657600" lvl="8"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7549C"/>
    <a:srgbClr val="2219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6028"/>
    <p:restoredTop sz="94660"/>
  </p:normalViewPr>
  <p:slideViewPr>
    <p:cSldViewPr snapToGrid="0" showGuides="1">
      <p:cViewPr varScale="1">
        <p:scale>
          <a:sx n="73" d="100"/>
          <a:sy n="73" d="100"/>
        </p:scale>
        <p:origin x="576" y="72"/>
      </p:cViewPr>
      <p:guideLst>
        <p:guide orient="horz" pos="2160"/>
        <p:guide pos="2880"/>
      </p:guideLst>
    </p:cSldViewPr>
  </p:slideViewPr>
  <p:notesTextViewPr>
    <p:cViewPr>
      <p:scale>
        <a:sx n="1" d="1"/>
        <a:sy n="1" d="1"/>
      </p:scale>
      <p:origin x="0" y="0"/>
    </p:cViewPr>
  </p:notesTextViewPr>
  <p:gridSpacing cx="76199" cy="76199"/>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notesMaster" Target="notesMasters/notesMaster1.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defRPr sz="1200" noProof="1" dirty="0"/>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1">
              <a:ln>
                <a:noFill/>
              </a:ln>
              <a:solidFill>
                <a:schemeClr val="tx1"/>
              </a:solidFill>
              <a:effectLst/>
              <a:uLnTx/>
              <a:uFillTx/>
              <a:latin typeface="Century Gothic" panose="020B0502020202020204" pitchFamily="34" charset="0"/>
              <a:ea typeface="SimSun" panose="02010600030101010101" pitchFamily="2" charset="-122"/>
              <a:cs typeface="+mn-cs"/>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defRPr sz="1200" noProof="1" smtClean="0">
                <a:latin typeface="+mn-lt"/>
                <a:ea typeface="+mn-ea"/>
              </a:defRPr>
            </a:lvl1pPr>
          </a:lstStyle>
          <a:p>
            <a:pPr marL="0" marR="0" lvl="0" indent="0" algn="r" defTabSz="457200" rtl="0" eaLnBrk="1" fontAlgn="auto" latinLnBrk="0" hangingPunct="1">
              <a:lnSpc>
                <a:spcPct val="100000"/>
              </a:lnSpc>
              <a:spcBef>
                <a:spcPct val="0"/>
              </a:spcBef>
              <a:spcAft>
                <a:spcPct val="0"/>
              </a:spcAft>
              <a:buClrTx/>
              <a:buSzTx/>
              <a:buFontTx/>
              <a:buNone/>
              <a:defRPr/>
            </a:pPr>
            <a:fld id="{A92DC8A9-6727-471C-8B05-7DCF07D456B5}" type="datetimeFigureOut">
              <a:rPr kumimoji="0" lang="en-US" sz="1200" b="0" i="0" u="none" strike="noStrike" kern="1200" cap="none" spc="0" normalizeH="0" baseline="0" noProof="1" smtClean="0">
                <a:ln>
                  <a:noFill/>
                </a:ln>
                <a:solidFill>
                  <a:schemeClr val="tx1"/>
                </a:solidFill>
                <a:effectLst/>
                <a:uLnTx/>
                <a:uFillTx/>
                <a:latin typeface="+mn-lt"/>
                <a:ea typeface="+mn-ea"/>
                <a:cs typeface="+mn-cs"/>
              </a:rPr>
            </a:fld>
            <a:endParaRPr kumimoji="0" lang="en-US" sz="1200" b="0" i="0" u="none" strike="noStrike" kern="1200" cap="none" spc="0" normalizeH="0" baseline="0" noProof="1" smtClean="0">
              <a:ln>
                <a:noFill/>
              </a:ln>
              <a:solidFill>
                <a:schemeClr val="tx1"/>
              </a:solidFill>
              <a:effectLst/>
              <a:uLnTx/>
              <a:uFillTx/>
              <a:latin typeface="+mn-lt"/>
              <a:ea typeface="+mn-ea"/>
              <a:cs typeface="+mn-cs"/>
            </a:endParaRPr>
          </a:p>
        </p:txBody>
      </p:sp>
      <p:sp>
        <p:nvSpPr>
          <p:cNvPr id="13316" name="Slide Image Placeholder 3"/>
          <p:cNvSpPr>
            <a:spLocks noGrp="1" noRot="1" noChangeAspect="1"/>
          </p:cNvSpPr>
          <p:nvPr>
            <p:ph type="sldImg"/>
          </p:nvPr>
        </p:nvSpPr>
        <p:spPr>
          <a:xfrm>
            <a:off x="685800" y="1143000"/>
            <a:ext cx="5486400" cy="3086100"/>
          </a:xfrm>
          <a:prstGeom prst="rect">
            <a:avLst/>
          </a:prstGeom>
          <a:noFill/>
          <a:ln w="12700" cap="flat" cmpd="sng">
            <a:solidFill>
              <a:srgbClr val="000000"/>
            </a:solidFill>
            <a:prstDash val="solid"/>
            <a:round/>
            <a:headEnd type="none" w="med" len="med"/>
            <a:tailEnd type="none" w="med" len="med"/>
          </a:ln>
        </p:spPr>
      </p:sp>
      <p:sp>
        <p:nvSpPr>
          <p:cNvPr id="3077" name="Notes Placeholder 4"/>
          <p:cNvSpPr>
            <a:spLocks noGrp="1" noChangeArrowheads="1"/>
          </p:cNvSpPr>
          <p:nvPr>
            <p:ph type="body" sz="quarter" idx="4294967295"/>
          </p:nvPr>
        </p:nvSpPr>
        <p:spPr bwMode="auto">
          <a:xfrm>
            <a:off x="685800" y="4400550"/>
            <a:ext cx="5486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kern="1200" cap="none" spc="0" normalizeH="0" baseline="0" noProof="0" smtClean="0">
                <a:ln>
                  <a:noFill/>
                </a:ln>
                <a:solidFill>
                  <a:schemeClr val="tx1"/>
                </a:solidFill>
                <a:effectLst/>
                <a:uLnTx/>
                <a:uFillTx/>
                <a:latin typeface="+mn-lt"/>
                <a:ea typeface="+mn-ea"/>
                <a:cs typeface="+mn-cs"/>
              </a:rPr>
              <a:t>Edit Master text styles</a:t>
            </a:r>
            <a:endParaRPr kumimoji="0" lang="en-US" altLang="zh-CN"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kern="1200" cap="none" spc="0" normalizeH="0" baseline="0" noProof="0" smtClean="0">
                <a:ln>
                  <a:noFill/>
                </a:ln>
                <a:solidFill>
                  <a:schemeClr val="tx1"/>
                </a:solidFill>
                <a:effectLst/>
                <a:uLnTx/>
                <a:uFillTx/>
                <a:latin typeface="+mn-lt"/>
                <a:ea typeface="+mn-ea"/>
                <a:cs typeface="+mn-cs"/>
              </a:rPr>
              <a:t>Second level</a:t>
            </a:r>
            <a:endParaRPr kumimoji="0" lang="en-US" altLang="zh-CN"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kern="1200" cap="none" spc="0" normalizeH="0" baseline="0" noProof="0" smtClean="0">
                <a:ln>
                  <a:noFill/>
                </a:ln>
                <a:solidFill>
                  <a:schemeClr val="tx1"/>
                </a:solidFill>
                <a:effectLst/>
                <a:uLnTx/>
                <a:uFillTx/>
                <a:latin typeface="+mn-lt"/>
                <a:ea typeface="+mn-ea"/>
                <a:cs typeface="+mn-cs"/>
              </a:rPr>
              <a:t>Third level</a:t>
            </a:r>
            <a:endParaRPr kumimoji="0" lang="en-US" altLang="zh-CN"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kern="1200" cap="none" spc="0" normalizeH="0" baseline="0" noProof="0" smtClean="0">
                <a:ln>
                  <a:noFill/>
                </a:ln>
                <a:solidFill>
                  <a:schemeClr val="tx1"/>
                </a:solidFill>
                <a:effectLst/>
                <a:uLnTx/>
                <a:uFillTx/>
                <a:latin typeface="+mn-lt"/>
                <a:ea typeface="+mn-ea"/>
                <a:cs typeface="+mn-cs"/>
              </a:rPr>
              <a:t>Fourth level</a:t>
            </a:r>
            <a:endParaRPr kumimoji="0" lang="en-US" altLang="zh-CN"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1" fontAlgn="base" latinLnBrk="0" hangingPunct="1">
              <a:lnSpc>
                <a:spcPct val="100000"/>
              </a:lnSpc>
              <a:spcBef>
                <a:spcPct val="0"/>
              </a:spcBef>
              <a:spcAft>
                <a:spcPct val="0"/>
              </a:spcAft>
              <a:buClrTx/>
              <a:buSzTx/>
              <a:buFontTx/>
              <a:buNone/>
              <a:defRPr/>
            </a:pPr>
            <a:r>
              <a:rPr kumimoji="0" lang="en-US" altLang="zh-CN" sz="1200" b="0" i="0" u="none" strike="noStrike" kern="1200" cap="none" spc="0" normalizeH="0" baseline="0" noProof="0" smtClean="0">
                <a:ln>
                  <a:noFill/>
                </a:ln>
                <a:solidFill>
                  <a:schemeClr val="tx1"/>
                </a:solidFill>
                <a:effectLst/>
                <a:uLnTx/>
                <a:uFillTx/>
                <a:latin typeface="+mn-lt"/>
                <a:ea typeface="+mn-ea"/>
                <a:cs typeface="+mn-cs"/>
              </a:rPr>
              <a:t>Fifth level</a:t>
            </a:r>
            <a:endParaRPr kumimoji="0" lang="en-US" altLang="zh-CN" sz="1200" b="0" i="0" u="none" strike="noStrike" kern="1200" cap="none" spc="0" normalizeH="0" baseline="0" noProof="0" smtClean="0">
              <a:ln>
                <a:noFill/>
              </a:ln>
              <a:solidFill>
                <a:schemeClr val="tx1"/>
              </a:solidFill>
              <a:effectLst/>
              <a:uLnTx/>
              <a:uFillTx/>
              <a:latin typeface="+mn-lt"/>
              <a:ea typeface="+mn-ea"/>
              <a:cs typeface="+mn-cs"/>
            </a:endParaRPr>
          </a:p>
        </p:txBody>
      </p:sp>
      <p:sp>
        <p:nvSpPr>
          <p:cNvPr id="6" name="Footer Placeholder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fontAlgn="auto">
              <a:defRPr sz="1200" noProof="1" dirty="0"/>
            </a:lvl1pPr>
          </a:lstStyle>
          <a:p>
            <a:pPr marL="0" marR="0" lvl="0" indent="0" algn="l" defTabSz="457200" rtl="0" eaLnBrk="1" fontAlgn="auto"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1">
              <a:ln>
                <a:noFill/>
              </a:ln>
              <a:solidFill>
                <a:schemeClr val="tx1"/>
              </a:solidFill>
              <a:effectLst/>
              <a:uLnTx/>
              <a:uFillTx/>
              <a:latin typeface="Century Gothic" panose="020B0502020202020204" pitchFamily="34" charset="0"/>
              <a:ea typeface="SimSun" panose="02010600030101010101" pitchFamily="2" charset="-122"/>
              <a:cs typeface="+mn-cs"/>
            </a:endParaRPr>
          </a:p>
        </p:txBody>
      </p:sp>
      <p:sp>
        <p:nvSpPr>
          <p:cNvPr id="7" name="Slide Number Placeholder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fontAlgn="auto">
              <a:defRPr sz="1200" noProof="1" smtClean="0">
                <a:latin typeface="+mn-lt"/>
                <a:ea typeface="+mn-ea"/>
              </a:defRPr>
            </a:lvl1pPr>
          </a:lstStyle>
          <a:p>
            <a:pPr marL="0" marR="0" lvl="0" indent="0" algn="r" defTabSz="457200" rtl="0" eaLnBrk="1" fontAlgn="auto" latinLnBrk="0" hangingPunct="1">
              <a:lnSpc>
                <a:spcPct val="100000"/>
              </a:lnSpc>
              <a:spcBef>
                <a:spcPct val="0"/>
              </a:spcBef>
              <a:spcAft>
                <a:spcPct val="0"/>
              </a:spcAft>
              <a:buClrTx/>
              <a:buSzTx/>
              <a:buFontTx/>
              <a:buNone/>
              <a:defRPr/>
            </a:pPr>
            <a:fld id="{E6B0E7FB-BC1F-4121-B67D-8F39D9EAB4CA}" type="slidenum">
              <a:rPr kumimoji="0" lang="en-US" sz="1200" b="0" i="0" u="none" strike="noStrike" kern="1200" cap="none" spc="0" normalizeH="0" baseline="0" noProof="1" smtClean="0">
                <a:ln>
                  <a:noFill/>
                </a:ln>
                <a:solidFill>
                  <a:schemeClr val="tx1"/>
                </a:solidFill>
                <a:effectLst/>
                <a:uLnTx/>
                <a:uFillTx/>
                <a:latin typeface="+mn-lt"/>
                <a:ea typeface="+mn-ea"/>
                <a:cs typeface="+mn-cs"/>
              </a:rPr>
            </a:fld>
            <a:endParaRPr kumimoji="0" lang="en-US" sz="1200" b="0" i="0" u="none" strike="noStrike" kern="1200" cap="none" spc="0" normalizeH="0" baseline="0" noProof="1">
              <a:ln>
                <a:noFill/>
              </a:ln>
              <a:solidFill>
                <a:schemeClr val="tx1"/>
              </a:solidFill>
              <a:effectLst/>
              <a:uLnTx/>
              <a:uFillTx/>
              <a:latin typeface="Century Gothic" panose="020B0502020202020204" pitchFamily="34" charset="0"/>
              <a:ea typeface="SimSun"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fontAlgn="base">
      <a:spcBef>
        <a:spcPct val="0"/>
      </a:spcBef>
      <a:spcAft>
        <a:spcPct val="0"/>
      </a:spcAft>
      <a:defRPr sz="1200" kern="1200">
        <a:solidFill>
          <a:schemeClr val="tx1"/>
        </a:solidFill>
        <a:latin typeface="+mn-lt"/>
        <a:ea typeface="+mn-ea"/>
        <a:cs typeface="+mn-cs"/>
      </a:defRPr>
    </a:lvl1pPr>
    <a:lvl2pPr marL="457200" algn="l" rtl="0" fontAlgn="base">
      <a:spcBef>
        <a:spcPct val="0"/>
      </a:spcBef>
      <a:spcAft>
        <a:spcPct val="0"/>
      </a:spcAft>
      <a:defRPr sz="1200" kern="1200">
        <a:solidFill>
          <a:schemeClr val="tx1"/>
        </a:solidFill>
        <a:latin typeface="+mn-lt"/>
        <a:ea typeface="+mn-ea"/>
        <a:cs typeface="+mn-cs"/>
      </a:defRPr>
    </a:lvl2pPr>
    <a:lvl3pPr marL="914400" algn="l" rtl="0" fontAlgn="base">
      <a:spcBef>
        <a:spcPct val="0"/>
      </a:spcBef>
      <a:spcAft>
        <a:spcPct val="0"/>
      </a:spcAft>
      <a:defRPr sz="1200" kern="1200">
        <a:solidFill>
          <a:schemeClr val="tx1"/>
        </a:solidFill>
        <a:latin typeface="+mn-lt"/>
        <a:ea typeface="+mn-ea"/>
        <a:cs typeface="+mn-cs"/>
      </a:defRPr>
    </a:lvl3pPr>
    <a:lvl4pPr marL="1371600" algn="l" rtl="0" fontAlgn="base">
      <a:spcBef>
        <a:spcPct val="0"/>
      </a:spcBef>
      <a:spcAft>
        <a:spcPct val="0"/>
      </a:spcAft>
      <a:defRPr sz="1200" kern="1200">
        <a:solidFill>
          <a:schemeClr val="tx1"/>
        </a:solidFill>
        <a:latin typeface="+mn-lt"/>
        <a:ea typeface="+mn-ea"/>
        <a:cs typeface="+mn-cs"/>
      </a:defRPr>
    </a:lvl4pPr>
    <a:lvl5pPr marL="1828800" algn="l" rtl="0" fontAlgn="base">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ct val="0"/>
              </a:spcBef>
              <a:spcAft>
                <a:spcPct val="0"/>
              </a:spcAft>
              <a:buClrTx/>
              <a:buSzTx/>
              <a:buFontTx/>
              <a:buNone/>
              <a:defRPr/>
            </a:pPr>
            <a:fld id="{4982FC80-07B5-4A99-90F8-7999D139CC72}" type="datetime1">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uLnTx/>
              <a:uFillTx/>
              <a:latin typeface="Century Gothic" panose="020B0502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defRPr/>
            </a:pPr>
            <a:fld id="{286CAA3D-EB2D-41A4-A149-AFDADADB0D2B}" type="slidenum">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ct val="0"/>
              </a:spcBef>
              <a:spcAft>
                <a:spcPct val="0"/>
              </a:spcAft>
              <a:buClrTx/>
              <a:buSzTx/>
              <a:buFontTx/>
              <a:buNone/>
              <a:defRPr/>
            </a:pPr>
            <a:fld id="{4982FC80-07B5-4A99-90F8-7999D139CC72}" type="datetime1">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uLnTx/>
              <a:uFillTx/>
              <a:latin typeface="Century Gothic" panose="020B0502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defRPr/>
            </a:pPr>
            <a:fld id="{79F32D04-9025-46DF-B28E-FC7F2F5E6C34}" type="slidenum">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ct val="0"/>
              </a:spcBef>
              <a:spcAft>
                <a:spcPct val="0"/>
              </a:spcAft>
              <a:buClrTx/>
              <a:buSzTx/>
              <a:buFontTx/>
              <a:buNone/>
              <a:defRPr/>
            </a:pPr>
            <a:fld id="{4982FC80-07B5-4A99-90F8-7999D139CC72}" type="datetime1">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uLnTx/>
              <a:uFillTx/>
              <a:latin typeface="Century Gothic" panose="020B0502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defRPr/>
            </a:pPr>
            <a:fld id="{D471B015-33D9-4331-B558-1DADE4292014}" type="slidenum">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ct val="0"/>
              </a:spcBef>
              <a:spcAft>
                <a:spcPct val="0"/>
              </a:spcAft>
              <a:buClrTx/>
              <a:buSzTx/>
              <a:buFontTx/>
              <a:buNone/>
              <a:defRPr/>
            </a:pPr>
            <a:fld id="{4982FC80-07B5-4A99-90F8-7999D139CC72}" type="datetime1">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uLnTx/>
              <a:uFillTx/>
              <a:latin typeface="Century Gothic" panose="020B0502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defRPr/>
            </a:pPr>
            <a:fld id="{BEAA0114-0B60-41EB-AE52-63CEA5EE6C7E}" type="slidenum">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ct val="0"/>
              </a:spcBef>
              <a:spcAft>
                <a:spcPct val="0"/>
              </a:spcAft>
              <a:buClrTx/>
              <a:buSzTx/>
              <a:buFontTx/>
              <a:buNone/>
              <a:defRPr/>
            </a:pPr>
            <a:fld id="{4982FC80-07B5-4A99-90F8-7999D139CC72}" type="datetime1">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uLnTx/>
              <a:uFillTx/>
              <a:latin typeface="Century Gothic" panose="020B0502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defRPr/>
            </a:pPr>
            <a:fld id="{CE5A1632-2F4E-4268-B7E7-1D777D2571EC}" type="slidenum">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5376672"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205728" y="1600200"/>
            <a:ext cx="5376672"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ct val="0"/>
              </a:spcBef>
              <a:spcAft>
                <a:spcPct val="0"/>
              </a:spcAft>
              <a:buClrTx/>
              <a:buSzTx/>
              <a:buFontTx/>
              <a:buNone/>
              <a:defRPr/>
            </a:pPr>
            <a:fld id="{4982FC80-07B5-4A99-90F8-7999D139CC72}" type="datetime1">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uLnTx/>
              <a:uFillTx/>
              <a:latin typeface="Century Gothic" panose="020B0502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defRPr/>
            </a:pPr>
            <a:fld id="{B87BF605-2783-46CC-9C0E-C86399B0ADD0}" type="slidenum">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ct val="0"/>
              </a:spcBef>
              <a:spcAft>
                <a:spcPct val="0"/>
              </a:spcAft>
              <a:buClrTx/>
              <a:buSzTx/>
              <a:buFontTx/>
              <a:buNone/>
              <a:defRPr/>
            </a:pPr>
            <a:fld id="{4982FC80-07B5-4A99-90F8-7999D139CC72}" type="datetime1">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uLnTx/>
              <a:uFillTx/>
              <a:latin typeface="Century Gothic" panose="020B0502020202020204" pitchFamily="34" charset="0"/>
              <a:ea typeface="SimSun" panose="02010600030101010101" pitchFamily="2" charset="-122"/>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defRPr/>
            </a:pPr>
            <a:fld id="{33EE9BCE-1AB5-4AEE-A0C6-ABDE54FC7F3B}" type="slidenum">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ct val="0"/>
              </a:spcBef>
              <a:spcAft>
                <a:spcPct val="0"/>
              </a:spcAft>
              <a:buClrTx/>
              <a:buSzTx/>
              <a:buFontTx/>
              <a:buNone/>
              <a:defRPr/>
            </a:pPr>
            <a:fld id="{4982FC80-07B5-4A99-90F8-7999D139CC72}" type="datetime1">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uLnTx/>
              <a:uFillTx/>
              <a:latin typeface="Century Gothic" panose="020B0502020202020204" pitchFamily="34" charset="0"/>
              <a:ea typeface="SimSun" panose="02010600030101010101" pitchFamily="2" charset="-122"/>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defRPr/>
            </a:pPr>
            <a:fld id="{2BA25C50-0A34-4083-959C-7EBF624183F0}" type="slidenum">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ct val="0"/>
              </a:spcBef>
              <a:spcAft>
                <a:spcPct val="0"/>
              </a:spcAft>
              <a:buClrTx/>
              <a:buSzTx/>
              <a:buFontTx/>
              <a:buNone/>
              <a:defRPr/>
            </a:pPr>
            <a:fld id="{4982FC80-07B5-4A99-90F8-7999D139CC72}" type="datetime1">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uLnTx/>
              <a:uFillTx/>
              <a:latin typeface="Century Gothic" panose="020B0502020202020204" pitchFamily="34" charset="0"/>
              <a:ea typeface="SimSun" panose="02010600030101010101" pitchFamily="2" charset="-122"/>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defRPr/>
            </a:pPr>
            <a:fld id="{D79014BA-81E4-4151-9A69-45360B93C3B6}" type="slidenum">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ct val="0"/>
              </a:spcBef>
              <a:spcAft>
                <a:spcPct val="0"/>
              </a:spcAft>
              <a:buClrTx/>
              <a:buSzTx/>
              <a:buFontTx/>
              <a:buNone/>
              <a:defRPr/>
            </a:pPr>
            <a:fld id="{4982FC80-07B5-4A99-90F8-7999D139CC72}" type="datetime1">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uLnTx/>
              <a:uFillTx/>
              <a:latin typeface="Century Gothic" panose="020B0502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defRPr/>
            </a:pPr>
            <a:fld id="{8AFB6216-83A3-4C56-A8E4-E13D79C3038C}" type="slidenum">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ct val="0"/>
              </a:spcBef>
              <a:spcAft>
                <a:spcPct val="0"/>
              </a:spcAft>
              <a:buClrTx/>
              <a:buSzTx/>
              <a:buFontTx/>
              <a:buNone/>
              <a:defRPr/>
            </a:pPr>
            <a:fld id="{4982FC80-07B5-4A99-90F8-7999D139CC72}" type="datetime1">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uLnTx/>
              <a:uFillTx/>
              <a:latin typeface="Century Gothic" panose="020B0502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ct val="0"/>
              </a:spcBef>
              <a:spcAft>
                <a:spcPct val="0"/>
              </a:spcAft>
              <a:buClrTx/>
              <a:buSzTx/>
              <a:buFontTx/>
              <a:buNone/>
              <a:defRPr/>
            </a:pPr>
            <a:fld id="{9342A00A-3128-4DA9-A1B6-6AF93D897F3A}" type="slidenum">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Title 1025"/>
          <p:cNvSpPr/>
          <p:nvPr>
            <p:ph type="title"/>
          </p:nvPr>
        </p:nvSpPr>
        <p:spPr>
          <a:xfrm>
            <a:off x="609600" y="274638"/>
            <a:ext cx="10972800" cy="1143000"/>
          </a:xfrm>
          <a:prstGeom prst="rect">
            <a:avLst/>
          </a:prstGeom>
          <a:noFill/>
          <a:ln w="9525">
            <a:noFill/>
          </a:ln>
        </p:spPr>
        <p:txBody>
          <a:bodyPr anchor="ctr" anchorCtr="0"/>
          <a:p>
            <a:pPr lvl="0"/>
            <a:r>
              <a:t>Click to edit Master title style</a:t>
            </a:r>
          </a:p>
        </p:txBody>
      </p:sp>
      <p:sp>
        <p:nvSpPr>
          <p:cNvPr id="1027" name="Text Placeholder 1026"/>
          <p:cNvSpPr/>
          <p:nvPr>
            <p:ph type="body" idx="1"/>
          </p:nvPr>
        </p:nvSpPr>
        <p:spPr>
          <a:xfrm>
            <a:off x="609600" y="1600200"/>
            <a:ext cx="10972800" cy="4525963"/>
          </a:xfrm>
          <a:prstGeom prst="rect">
            <a:avLst/>
          </a:prstGeom>
          <a:noFill/>
          <a:ln w="9525">
            <a:noFill/>
          </a:ln>
        </p:spPr>
        <p:txBody>
          <a:bodyPr/>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p:nvPr>
            <p:ph type="dt" sz="half" idx="2"/>
          </p:nvPr>
        </p:nvSpPr>
        <p:spPr>
          <a:xfrm>
            <a:off x="609600" y="6245225"/>
            <a:ext cx="2844800" cy="476250"/>
          </a:xfrm>
          <a:prstGeom prst="rect">
            <a:avLst/>
          </a:prstGeom>
          <a:noFill/>
          <a:ln w="9525">
            <a:noFill/>
          </a:ln>
        </p:spPr>
        <p:txBody>
          <a:bodyPr/>
          <a:lstStyle>
            <a:lvl1pPr>
              <a:defRPr sz="1400"/>
            </a:lvl1pPr>
          </a:lstStyle>
          <a:p>
            <a:pPr marL="0" marR="0" lvl="0" indent="0" algn="l" defTabSz="457200" rtl="0" eaLnBrk="1" fontAlgn="auto" latinLnBrk="0" hangingPunct="1">
              <a:lnSpc>
                <a:spcPct val="100000"/>
              </a:lnSpc>
              <a:spcBef>
                <a:spcPct val="0"/>
              </a:spcBef>
              <a:spcAft>
                <a:spcPct val="0"/>
              </a:spcAft>
              <a:buClrTx/>
              <a:buSzTx/>
              <a:buFontTx/>
              <a:buNone/>
              <a:defRPr/>
            </a:pPr>
            <a:fld id="{4982FC80-07B5-4A99-90F8-7999D139CC72}" type="datetime1">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Century Gothic" panose="020B0502020202020204" pitchFamily="34" charset="0"/>
              <a:ea typeface="+mn-ea"/>
              <a:cs typeface="+mn-cs"/>
            </a:endParaRPr>
          </a:p>
        </p:txBody>
      </p:sp>
      <p:sp>
        <p:nvSpPr>
          <p:cNvPr id="1029" name="Footer Placeholder 1028"/>
          <p:cNvSpPr/>
          <p:nvPr>
            <p:ph type="ftr" sz="quarter" idx="3"/>
          </p:nvPr>
        </p:nvSpPr>
        <p:spPr>
          <a:xfrm>
            <a:off x="4165600" y="6245225"/>
            <a:ext cx="3860800" cy="476250"/>
          </a:xfrm>
          <a:prstGeom prst="rect">
            <a:avLst/>
          </a:prstGeom>
          <a:noFill/>
          <a:ln w="9525">
            <a:noFill/>
          </a:ln>
        </p:spPr>
        <p:txBody>
          <a:bodyPr/>
          <a:lstStyle>
            <a:lvl1pPr algn="ctr">
              <a:defRPr sz="1400"/>
            </a:lvl1pP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uLnTx/>
              <a:uFillTx/>
              <a:latin typeface="Century Gothic" panose="020B0502020202020204" pitchFamily="34" charset="0"/>
              <a:ea typeface="SimSun" panose="02010600030101010101" pitchFamily="2" charset="-122"/>
              <a:cs typeface="+mn-cs"/>
            </a:endParaRPr>
          </a:p>
        </p:txBody>
      </p:sp>
      <p:sp>
        <p:nvSpPr>
          <p:cNvPr id="1030" name="Slide Number Placeholder 1029"/>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marL="0" marR="0" lvl="0" indent="0" algn="r" defTabSz="457200" rtl="0" eaLnBrk="1" fontAlgn="auto" latinLnBrk="0" hangingPunct="1">
              <a:lnSpc>
                <a:spcPct val="100000"/>
              </a:lnSpc>
              <a:spcBef>
                <a:spcPct val="0"/>
              </a:spcBef>
              <a:spcAft>
                <a:spcPct val="0"/>
              </a:spcAft>
              <a:buClrTx/>
              <a:buSzTx/>
              <a:buFontTx/>
              <a:buNone/>
              <a:defRPr/>
            </a:pPr>
            <a:fld id="{86286BFE-45B4-4DF3-ADF8-3C8A24F7EC14}" type="slidenum">
              <a:rPr kumimoji="0" lang="en-US" sz="1400" b="0" i="0" u="none" strike="noStrike" kern="1200" cap="none" spc="0" normalizeH="0" baseline="0" noProof="1" smtClean="0">
                <a:ln>
                  <a:noFill/>
                </a:ln>
                <a:solidFill>
                  <a:schemeClr val="tx1"/>
                </a:solidFill>
                <a:effectLst/>
                <a:uLnTx/>
                <a:uFillTx/>
                <a:latin typeface="+mn-lt"/>
                <a:ea typeface="+mn-ea"/>
                <a:cs typeface="+mn-cs"/>
              </a:rPr>
            </a:fld>
            <a:endParaRPr kumimoji="0" lang="en-US" sz="1400" b="0" i="0" u="none" strike="noStrike" kern="1200" cap="none" spc="0" normalizeH="0" baseline="0" noProof="1">
              <a:ln>
                <a:noFill/>
              </a:ln>
              <a:solidFill>
                <a:schemeClr val="tx1"/>
              </a:solidFill>
              <a:effectLst/>
              <a:uLnTx/>
              <a:uFillTx/>
              <a:latin typeface="Century Gothic" panose="020B0502020202020204"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7.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8.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9.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0.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1.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569913" y="1209675"/>
            <a:ext cx="10036175" cy="2154238"/>
          </a:xfrm>
        </p:spPr>
        <p:txBody>
          <a:bodyPr vert="horz" wrap="square" lIns="91440" tIns="45720" rIns="91440" bIns="45720" anchor="b" anchorCtr="0"/>
          <a:p>
            <a:pPr defTabSz="457200" eaLnBrk="1" hangingPunct="1">
              <a:buClrTx/>
              <a:buSzTx/>
              <a:buFontTx/>
            </a:pPr>
            <a:r>
              <a:rPr lang="en-GB" altLang="en-US" sz="4400" b="1" kern="1200" dirty="0">
                <a:solidFill>
                  <a:schemeClr val="tx1"/>
                </a:solidFill>
                <a:latin typeface="Arial Unicode MS" panose="020B0604020202020204" pitchFamily="34" charset="-128"/>
                <a:ea typeface="Arial Unicode MS" panose="020B0604020202020204" pitchFamily="34" charset="-128"/>
                <a:cs typeface="+mj-cs"/>
              </a:rPr>
              <a:t>Rethinking</a:t>
            </a:r>
            <a:r>
              <a:rPr lang="en-US" altLang="zh-CN" sz="4400" b="1" kern="1200" dirty="0">
                <a:solidFill>
                  <a:schemeClr val="tx1"/>
                </a:solidFill>
                <a:latin typeface="Arial Unicode MS" panose="020B0604020202020204" pitchFamily="34" charset="-128"/>
                <a:ea typeface="Arial Unicode MS" panose="020B0604020202020204" pitchFamily="34" charset="-128"/>
                <a:cs typeface="+mj-cs"/>
              </a:rPr>
              <a:t> Leadership Style and Mindset for </a:t>
            </a:r>
            <a:r>
              <a:rPr lang="en-GB" altLang="en-US" sz="4400" b="1" kern="1200" dirty="0">
                <a:solidFill>
                  <a:schemeClr val="tx1"/>
                </a:solidFill>
                <a:latin typeface="Arial Unicode MS" panose="020B0604020202020204" pitchFamily="34" charset="-128"/>
                <a:ea typeface="Arial Unicode MS" panose="020B0604020202020204" pitchFamily="34" charset="-128"/>
                <a:cs typeface="+mj-cs"/>
              </a:rPr>
              <a:t>Effective </a:t>
            </a:r>
            <a:br>
              <a:rPr lang="en-GB" altLang="en-US" sz="4400" b="1" kern="1200" dirty="0">
                <a:solidFill>
                  <a:schemeClr val="tx1"/>
                </a:solidFill>
                <a:latin typeface="Arial Unicode MS" panose="020B0604020202020204" pitchFamily="34" charset="-128"/>
                <a:ea typeface="Arial Unicode MS" panose="020B0604020202020204" pitchFamily="34" charset="-128"/>
                <a:cs typeface="+mj-cs"/>
              </a:rPr>
            </a:br>
            <a:r>
              <a:rPr lang="en-US" altLang="zh-CN" sz="4400" b="1" kern="1200" dirty="0">
                <a:solidFill>
                  <a:schemeClr val="tx1"/>
                </a:solidFill>
                <a:latin typeface="Arial Unicode MS" panose="020B0604020202020204" pitchFamily="34" charset="-128"/>
                <a:ea typeface="Arial Unicode MS" panose="020B0604020202020204" pitchFamily="34" charset="-128"/>
                <a:cs typeface="+mj-cs"/>
              </a:rPr>
              <a:t>Public Relations </a:t>
            </a:r>
            <a:r>
              <a:rPr lang="en-GB" altLang="en-US" sz="4400" b="1" kern="1200" dirty="0">
                <a:solidFill>
                  <a:schemeClr val="tx1"/>
                </a:solidFill>
                <a:latin typeface="Arial Unicode MS" panose="020B0604020202020204" pitchFamily="34" charset="-128"/>
                <a:ea typeface="Arial Unicode MS" panose="020B0604020202020204" pitchFamily="34" charset="-128"/>
                <a:cs typeface="+mj-cs"/>
              </a:rPr>
              <a:t>Campaign</a:t>
            </a:r>
            <a:endParaRPr lang="en-GB" altLang="en-US" sz="4400" b="1" kern="1200" dirty="0">
              <a:solidFill>
                <a:schemeClr val="tx1"/>
              </a:solidFill>
              <a:latin typeface="Arial Unicode MS" panose="020B0604020202020204" pitchFamily="34" charset="-128"/>
              <a:ea typeface="Arial Unicode MS" panose="020B0604020202020204" pitchFamily="34" charset="-128"/>
              <a:cs typeface="+mj-cs"/>
            </a:endParaRPr>
          </a:p>
        </p:txBody>
      </p:sp>
      <p:sp>
        <p:nvSpPr>
          <p:cNvPr id="3" name="Subtitle 2"/>
          <p:cNvSpPr>
            <a:spLocks noGrp="1"/>
          </p:cNvSpPr>
          <p:nvPr>
            <p:ph type="subTitle" idx="1"/>
          </p:nvPr>
        </p:nvSpPr>
        <p:spPr bwMode="auto">
          <a:xfrm>
            <a:off x="868362" y="4719637"/>
            <a:ext cx="7283450" cy="1697038"/>
          </a:xfrm>
          <a:effectLst/>
          <a:scene3d>
            <a:camera prst="orthographicFront"/>
            <a:lightRig rig="balanced" dir="t"/>
          </a:scene3d>
          <a:sp3d prstMaterial="plastic"/>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fontScale="70000" lnSpcReduction="20000"/>
          </a:bodyPr>
          <a:lstStyle/>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400" b="1" i="0" u="none" strike="noStrike" kern="1200" cap="all" spc="0" normalizeH="0" baseline="0" noProof="1">
                <a:ln>
                  <a:noFill/>
                </a:ln>
                <a:solidFill>
                  <a:schemeClr val="tx1"/>
                </a:solidFill>
                <a:effectLst/>
                <a:uLnTx/>
                <a:uFillTx/>
                <a:latin typeface="+mj-lt"/>
                <a:ea typeface="+mj-ea"/>
                <a:cs typeface="+mj-cs"/>
              </a:rPr>
              <a:t>Oludare Ogunyombo, PhD, </a:t>
            </a:r>
            <a:r>
              <a:rPr kumimoji="0" lang="en-US" sz="2400" b="1" i="0" u="none" strike="noStrike" kern="1200" cap="all" spc="0" normalizeH="0" baseline="0" noProof="1" smtClean="0">
                <a:ln>
                  <a:noFill/>
                </a:ln>
                <a:solidFill>
                  <a:schemeClr val="tx1"/>
                </a:solidFill>
                <a:effectLst/>
                <a:uLnTx/>
                <a:uFillTx/>
                <a:latin typeface="+mj-lt"/>
                <a:ea typeface="+mj-ea"/>
                <a:cs typeface="+mj-cs"/>
              </a:rPr>
              <a:t>MNIPR</a:t>
            </a:r>
            <a:endParaRPr kumimoji="0" lang="en-US" sz="2400" b="1" i="0" u="none" strike="noStrike" kern="1200" cap="all" spc="0" normalizeH="0" baseline="0" noProof="1">
              <a:ln>
                <a:noFill/>
              </a:ln>
              <a:solidFill>
                <a:schemeClr val="tx1"/>
              </a:solidFill>
              <a:effectLst/>
              <a:uLnTx/>
              <a:uFillTx/>
              <a:latin typeface="+mj-lt"/>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400" b="0" i="0" u="none" strike="noStrike" kern="1200" cap="all" spc="0" normalizeH="0" baseline="0" noProof="1">
                <a:ln>
                  <a:noFill/>
                </a:ln>
                <a:solidFill>
                  <a:srgbClr val="FF0000"/>
                </a:solidFill>
                <a:effectLst/>
                <a:uLnTx/>
                <a:uFillTx/>
                <a:latin typeface="+mj-lt"/>
                <a:ea typeface="+mj-ea"/>
                <a:cs typeface="+mj-cs"/>
              </a:rPr>
              <a:t>Principal partner, D’intel Pearls services </a:t>
            </a:r>
            <a:r>
              <a:rPr kumimoji="0" lang="en-US" sz="2400" b="0" i="0" u="none" strike="noStrike" kern="1200" cap="all" spc="0" normalizeH="0" baseline="0" noProof="1" smtClean="0">
                <a:ln>
                  <a:noFill/>
                </a:ln>
                <a:solidFill>
                  <a:srgbClr val="FF0000"/>
                </a:solidFill>
                <a:effectLst/>
                <a:uLnTx/>
                <a:uFillTx/>
                <a:latin typeface="+mj-lt"/>
                <a:ea typeface="+mj-ea"/>
                <a:cs typeface="+mj-cs"/>
              </a:rPr>
              <a:t>Nigeria </a:t>
            </a:r>
            <a:r>
              <a:rPr kumimoji="0" lang="en-US" sz="2400" b="0" i="0" u="none" strike="noStrike" kern="1200" cap="all" spc="0" normalizeH="0" baseline="0" noProof="1">
                <a:ln>
                  <a:noFill/>
                </a:ln>
                <a:solidFill>
                  <a:srgbClr val="FF0000"/>
                </a:solidFill>
                <a:effectLst/>
                <a:uLnTx/>
                <a:uFillTx/>
                <a:latin typeface="+mj-lt"/>
                <a:ea typeface="+mj-ea"/>
                <a:cs typeface="+mj-cs"/>
              </a:rPr>
              <a:t>limited</a:t>
            </a:r>
            <a:endParaRPr kumimoji="0" lang="en-US" sz="2400" b="0" i="0" u="none" strike="noStrike" kern="1200" cap="all" spc="0" normalizeH="0" baseline="0" noProof="1">
              <a:ln>
                <a:noFill/>
              </a:ln>
              <a:solidFill>
                <a:srgbClr val="FF0000"/>
              </a:solidFill>
              <a:effectLst/>
              <a:uLnTx/>
              <a:uFillTx/>
              <a:latin typeface="+mj-lt"/>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400" b="0" i="0" u="none" strike="noStrike" kern="1200" cap="all" spc="0" normalizeH="0" baseline="0" noProof="1">
                <a:ln>
                  <a:noFill/>
                </a:ln>
                <a:solidFill>
                  <a:srgbClr val="FF0000"/>
                </a:solidFill>
                <a:effectLst/>
                <a:uLnTx/>
                <a:uFillTx/>
                <a:latin typeface="+mj-lt"/>
                <a:ea typeface="+mj-ea"/>
                <a:cs typeface="+mj-cs"/>
              </a:rPr>
              <a:t>A paper presented at the </a:t>
            </a:r>
            <a:r>
              <a:rPr kumimoji="0" lang="en-GB" altLang="en-US" sz="2400" b="0" i="0" u="none" strike="noStrike" kern="1200" cap="all" spc="0" normalizeH="0" baseline="0" noProof="1">
                <a:ln>
                  <a:noFill/>
                </a:ln>
                <a:solidFill>
                  <a:srgbClr val="FF0000"/>
                </a:solidFill>
                <a:effectLst/>
                <a:uLnTx/>
                <a:uFillTx/>
                <a:latin typeface="+mj-lt"/>
                <a:ea typeface="+mj-ea"/>
                <a:cs typeface="+mj-cs"/>
              </a:rPr>
              <a:t>monthly pr clinic of the </a:t>
            </a:r>
            <a:r>
              <a:rPr kumimoji="0" lang="en-US" sz="2400" b="0" i="0" u="none" strike="noStrike" kern="1200" cap="all" spc="0" normalizeH="0" baseline="0" noProof="1">
                <a:ln>
                  <a:noFill/>
                </a:ln>
                <a:solidFill>
                  <a:srgbClr val="FF0000"/>
                </a:solidFill>
                <a:effectLst/>
                <a:uLnTx/>
                <a:uFillTx/>
                <a:latin typeface="+mj-lt"/>
                <a:ea typeface="+mj-ea"/>
                <a:cs typeface="+mj-cs"/>
              </a:rPr>
              <a:t>Nigerian Institute of Public Relations (NIPR)</a:t>
            </a:r>
            <a:r>
              <a:rPr kumimoji="0" lang="en-GB" altLang="en-US" sz="2400" b="0" i="0" u="none" strike="noStrike" kern="1200" cap="all" spc="0" normalizeH="0" baseline="0" noProof="1">
                <a:ln>
                  <a:noFill/>
                </a:ln>
                <a:solidFill>
                  <a:srgbClr val="FF0000"/>
                </a:solidFill>
                <a:effectLst/>
                <a:uLnTx/>
                <a:uFillTx/>
                <a:latin typeface="+mj-lt"/>
                <a:ea typeface="+mj-ea"/>
                <a:cs typeface="+mj-cs"/>
              </a:rPr>
              <a:t>, Lagos chapter</a:t>
            </a:r>
            <a:r>
              <a:rPr kumimoji="0" lang="en-US" sz="2400" b="0" i="0" u="none" strike="noStrike" kern="1200" cap="all" spc="0" normalizeH="0" baseline="0" noProof="1">
                <a:ln>
                  <a:noFill/>
                </a:ln>
                <a:solidFill>
                  <a:srgbClr val="FF0000"/>
                </a:solidFill>
                <a:effectLst/>
                <a:uLnTx/>
                <a:uFillTx/>
                <a:latin typeface="+mj-lt"/>
                <a:ea typeface="+mj-ea"/>
                <a:cs typeface="+mj-cs"/>
              </a:rPr>
              <a:t>, </a:t>
            </a:r>
            <a:r>
              <a:rPr kumimoji="0" lang="en-GB" altLang="en-US" sz="2400" b="0" i="0" u="none" strike="noStrike" kern="1200" cap="all" spc="0" normalizeH="0" baseline="0" noProof="1">
                <a:ln>
                  <a:noFill/>
                </a:ln>
                <a:solidFill>
                  <a:srgbClr val="FF0000"/>
                </a:solidFill>
                <a:effectLst/>
                <a:uLnTx/>
                <a:uFillTx/>
                <a:latin typeface="+mj-lt"/>
                <a:ea typeface="+mj-ea"/>
                <a:cs typeface="+mj-cs"/>
              </a:rPr>
              <a:t>november</a:t>
            </a:r>
            <a:r>
              <a:rPr kumimoji="0" lang="en-US" sz="2400" b="0" i="0" u="none" strike="noStrike" kern="1200" cap="all" spc="0" normalizeH="0" baseline="0" noProof="1" smtClean="0">
                <a:ln>
                  <a:noFill/>
                </a:ln>
                <a:solidFill>
                  <a:srgbClr val="FF0000"/>
                </a:solidFill>
                <a:effectLst/>
                <a:uLnTx/>
                <a:uFillTx/>
                <a:latin typeface="+mj-lt"/>
                <a:ea typeface="+mj-ea"/>
                <a:cs typeface="+mj-cs"/>
              </a:rPr>
              <a:t>, </a:t>
            </a:r>
            <a:r>
              <a:rPr kumimoji="0" lang="en-US" sz="2400" b="0" i="0" u="none" strike="noStrike" kern="1200" cap="all" spc="0" normalizeH="0" baseline="0" noProof="1">
                <a:ln>
                  <a:noFill/>
                </a:ln>
                <a:solidFill>
                  <a:srgbClr val="FF0000"/>
                </a:solidFill>
                <a:effectLst/>
                <a:uLnTx/>
                <a:uFillTx/>
                <a:latin typeface="+mj-lt"/>
                <a:ea typeface="+mj-ea"/>
                <a:cs typeface="+mj-cs"/>
              </a:rPr>
              <a:t>2023</a:t>
            </a:r>
            <a:endParaRPr kumimoji="0" lang="en-US" sz="2400" b="0" i="0" u="none" strike="noStrike" kern="1200" cap="all" spc="0" normalizeH="0" baseline="0" noProof="1">
              <a:ln>
                <a:noFill/>
              </a:ln>
              <a:solidFill>
                <a:srgbClr val="FF0000"/>
              </a:solidFill>
              <a:effectLst/>
              <a:uLnTx/>
              <a:uFillTx/>
              <a:latin typeface="+mj-lt"/>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endParaRPr kumimoji="0" lang="en-US" sz="2400" b="0" i="0" u="none" strike="noStrike" kern="1200" cap="all" spc="0" normalizeH="0" baseline="0" noProof="1">
              <a:ln>
                <a:noFill/>
              </a:ln>
              <a:solidFill>
                <a:srgbClr val="FF0000"/>
              </a:solidFill>
              <a:effectLst/>
              <a:uLnTx/>
              <a:uFillTx/>
              <a:latin typeface="+mj-lt"/>
              <a:ea typeface="+mj-ea"/>
              <a:cs typeface="+mj-cs"/>
            </a:endParaRPr>
          </a:p>
        </p:txBody>
      </p:sp>
      <p:sp>
        <p:nvSpPr>
          <p:cNvPr id="4" name="Slide Number Placeholder 3"/>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2C2C6D3C-E29D-4894-A909-50E009272D85}"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pic>
        <p:nvPicPr>
          <p:cNvPr id="14341" name="Picture 2" descr="Nigerian Institute of Public Relations "/>
          <p:cNvPicPr>
            <a:picLocks noChangeAspect="1"/>
          </p:cNvPicPr>
          <p:nvPr/>
        </p:nvPicPr>
        <p:blipFill>
          <a:blip r:embed="rId1"/>
          <a:stretch>
            <a:fillRect/>
          </a:stretch>
        </p:blipFill>
        <p:spPr>
          <a:xfrm>
            <a:off x="8388350" y="4719638"/>
            <a:ext cx="3295650" cy="1876425"/>
          </a:xfrm>
          <a:prstGeom prst="rect">
            <a:avLst/>
          </a:prstGeom>
          <a:noFill/>
          <a:ln w="9525">
            <a:noFill/>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Title 1"/>
          <p:cNvSpPr>
            <a:spLocks noGrp="1"/>
          </p:cNvSpPr>
          <p:nvPr>
            <p:ph type="ctrTitle"/>
          </p:nvPr>
        </p:nvSpPr>
        <p:spPr>
          <a:xfrm>
            <a:off x="628650" y="1279525"/>
            <a:ext cx="9625013" cy="4794250"/>
          </a:xfrm>
        </p:spPr>
        <p:txBody>
          <a:bodyPr vert="horz" wrap="square" lIns="91440" tIns="45720" rIns="91440" bIns="45720" anchor="b" anchorCtr="0"/>
          <a:p>
            <a:pPr defTabSz="457200" eaLnBrk="1" hangingPunct="1">
              <a:buClrTx/>
              <a:buSzTx/>
              <a:buFontTx/>
            </a:pPr>
            <a:br>
              <a:rPr lang="en-US" altLang="zh-CN" sz="24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4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4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4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4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4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4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4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300" b="1" kern="1200" dirty="0">
                <a:solidFill>
                  <a:schemeClr val="tx1"/>
                </a:solidFill>
                <a:latin typeface="Arial Unicode MS" panose="020B0604020202020204" pitchFamily="34" charset="-128"/>
                <a:ea typeface="Arial Unicode MS" panose="020B0604020202020204" pitchFamily="34" charset="-128"/>
                <a:cs typeface="+mj-cs"/>
              </a:rPr>
            </a:br>
            <a:r>
              <a:rPr lang="en-US" altLang="zh-CN" sz="2200" b="1" kern="1200" dirty="0">
                <a:solidFill>
                  <a:schemeClr val="tx1"/>
                </a:solidFill>
                <a:latin typeface="Arial Nova" panose="020B0504020202020204" pitchFamily="34" charset="0"/>
                <a:ea typeface="Arial Unicode MS" panose="020B0604020202020204" pitchFamily="34" charset="-128"/>
                <a:cs typeface="+mj-cs"/>
              </a:rPr>
              <a:t>LEADERSHIP BAROMETER</a:t>
            </a:r>
            <a:br>
              <a:rPr lang="en-US" altLang="zh-CN" sz="2200" b="1" kern="1200" dirty="0">
                <a:solidFill>
                  <a:schemeClr val="tx1"/>
                </a:solidFill>
                <a:latin typeface="Arial Nova" panose="020B0504020202020204" pitchFamily="34" charset="0"/>
                <a:ea typeface="Arial Unicode MS" panose="020B0604020202020204" pitchFamily="34" charset="-128"/>
                <a:cs typeface="+mj-cs"/>
              </a:rPr>
            </a:br>
            <a:br>
              <a:rPr lang="en-US" altLang="zh-CN" sz="2200" b="1" kern="1200" dirty="0">
                <a:solidFill>
                  <a:schemeClr val="tx1"/>
                </a:solidFill>
                <a:latin typeface="Arial Nova" panose="020B0504020202020204" pitchFamily="34" charset="0"/>
                <a:ea typeface="Arial Unicode MS" panose="020B0604020202020204" pitchFamily="34" charset="-128"/>
                <a:cs typeface="+mj-cs"/>
              </a:rPr>
            </a:br>
            <a:r>
              <a:rPr lang="en-US" altLang="zh-CN" sz="2200" b="1" kern="1200" dirty="0">
                <a:solidFill>
                  <a:srgbClr val="FF0000"/>
                </a:solidFill>
                <a:latin typeface="Arial Nova" panose="020B0504020202020204" pitchFamily="34" charset="0"/>
                <a:ea typeface="Arial Unicode MS" panose="020B0604020202020204" pitchFamily="34" charset="-128"/>
                <a:cs typeface="+mj-cs"/>
              </a:rPr>
              <a:t>TYPE “B” LEADERS’ TRAITS</a:t>
            </a:r>
            <a:r>
              <a:rPr lang="en-US" altLang="zh-CN" sz="2200" b="1" kern="1200" dirty="0">
                <a:solidFill>
                  <a:srgbClr val="FFFF00"/>
                </a:solidFill>
                <a:latin typeface="Arial Nova" panose="020B0504020202020204" pitchFamily="34" charset="0"/>
                <a:ea typeface="Arial Unicode MS" panose="020B0604020202020204" pitchFamily="34" charset="-128"/>
                <a:cs typeface="+mj-cs"/>
              </a:rPr>
              <a:t>: </a:t>
            </a:r>
            <a:br>
              <a:rPr lang="en-US" altLang="zh-CN" sz="2200" b="1"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 I reward my subordinates based on teams achievement and not necessarily what I want to be done;</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 I do not discourage my subordinates to challenge my line of thought;</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 I do not discourage my subordinates  from challenging the status quo;</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 I regularly take inputs from my subordinates when I am to make a high risk decision;</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 I aim for consistent innovation no matter how ‘stupid’ it may sound;</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 I prefer to address issues as they arise, I do not wait;</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 I prefer to treat my team members as heroes even when I have favourites among them.</a:t>
            </a:r>
            <a:endParaRPr lang="en-US" altLang="zh-CN" sz="2200" i="1" kern="1200" dirty="0">
              <a:solidFill>
                <a:schemeClr val="tx1"/>
              </a:solidFill>
              <a:latin typeface="Arial Nova" panose="020B0504020202020204" pitchFamily="34" charset="0"/>
              <a:ea typeface="Arial Unicode MS" panose="020B0604020202020204" pitchFamily="34" charset="-128"/>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EA22DF52-6F76-4CB2-A780-B3DFEF0EE157}"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8" name="Title 1"/>
          <p:cNvSpPr>
            <a:spLocks noGrp="1"/>
          </p:cNvSpPr>
          <p:nvPr>
            <p:ph type="ctrTitle"/>
          </p:nvPr>
        </p:nvSpPr>
        <p:spPr>
          <a:xfrm>
            <a:off x="640080" y="1146175"/>
            <a:ext cx="5851525" cy="5051425"/>
          </a:xfrm>
        </p:spPr>
        <p:txBody>
          <a:bodyPr vert="horz" wrap="square" lIns="91440" tIns="45720" rIns="91440" bIns="45720" anchor="b" anchorCtr="0"/>
          <a:p>
            <a:pPr defTabSz="457200" eaLnBrk="1" hangingPunct="1">
              <a:buClrTx/>
              <a:buSzTx/>
              <a:buFontTx/>
            </a:pPr>
            <a:r>
              <a:rPr lang="en-GB" altLang="en-US" sz="2200" b="1" kern="1200" dirty="0">
                <a:solidFill>
                  <a:srgbClr val="FF0000"/>
                </a:solidFill>
                <a:latin typeface="Arial Nova" panose="020B0504020202020204" pitchFamily="34" charset="0"/>
                <a:ea typeface="Arial Unicode MS" panose="020B0604020202020204" pitchFamily="34" charset="-128"/>
                <a:cs typeface="+mj-cs"/>
              </a:rPr>
              <a:t>TYPE A</a:t>
            </a:r>
            <a:br>
              <a:rPr lang="en-US" altLang="zh-CN" sz="2200" b="1" kern="1200" dirty="0">
                <a:solidFill>
                  <a:srgbClr val="FF0000"/>
                </a:solidFill>
                <a:latin typeface="Arial Nova" panose="020B0504020202020204" pitchFamily="34" charset="0"/>
                <a:ea typeface="Arial Unicode MS" panose="020B0604020202020204" pitchFamily="34" charset="-128"/>
                <a:cs typeface="+mj-cs"/>
              </a:rPr>
            </a:br>
            <a:br>
              <a:rPr lang="en-US" altLang="zh-CN" sz="2200" b="1" kern="1200" dirty="0">
                <a:solidFill>
                  <a:srgbClr val="FF0000"/>
                </a:solidFill>
                <a:latin typeface="Arial Nova" panose="020B0504020202020204" pitchFamily="34" charset="0"/>
                <a:ea typeface="Arial Unicode MS" panose="020B0604020202020204" pitchFamily="34" charset="-128"/>
                <a:cs typeface="+mj-cs"/>
              </a:rPr>
            </a:br>
            <a:r>
              <a:rPr lang="en-US" altLang="zh-CN" sz="2200" b="1" kern="1200" dirty="0">
                <a:solidFill>
                  <a:srgbClr val="FF0000"/>
                </a:solidFill>
                <a:latin typeface="Arial Nova" panose="020B0504020202020204" pitchFamily="34" charset="0"/>
                <a:ea typeface="Arial Unicode MS" panose="020B0604020202020204" pitchFamily="34" charset="-128"/>
                <a:cs typeface="+mj-cs"/>
              </a:rPr>
              <a:t>Transactional Leadership</a:t>
            </a:r>
            <a:r>
              <a:rPr lang="en-US" altLang="zh-CN" sz="2200" b="1" kern="1200" dirty="0">
                <a:solidFill>
                  <a:schemeClr val="tx1"/>
                </a:solidFill>
                <a:latin typeface="Arial Nova" panose="020B0504020202020204" pitchFamily="34" charset="0"/>
                <a:ea typeface="Arial Unicode MS" panose="020B0604020202020204" pitchFamily="34" charset="-128"/>
                <a:cs typeface="+mj-cs"/>
              </a:rPr>
              <a:t>: </a:t>
            </a:r>
            <a:r>
              <a:rPr lang="en-US" altLang="zh-CN" sz="2200" kern="1200" dirty="0">
                <a:solidFill>
                  <a:schemeClr val="tx1"/>
                </a:solidFill>
                <a:latin typeface="Arial Nova" panose="020B0504020202020204" pitchFamily="34" charset="0"/>
                <a:ea typeface="Arial Unicode MS" panose="020B0604020202020204" pitchFamily="34" charset="-128"/>
                <a:cs typeface="+mj-cs"/>
              </a:rPr>
              <a:t>promotes compliance with existing organizational goals and performance expectations through supervision and the use of rewards and punishments. Transactional leaders are task- and outcome-oriented. </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br>
              <a:rPr lang="en-US" altLang="zh-CN" sz="22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This strategy maintains the status quo and uses a type of management that pays great attention to how personnel carry out their duties. It is particularly effective in projects with high project specifications, tight time and resource restrictions, and both.</a:t>
            </a:r>
            <a:endParaRPr lang="en-US" altLang="zh-CN" sz="2200" i="1" kern="1200" dirty="0">
              <a:solidFill>
                <a:schemeClr val="tx1"/>
              </a:solidFill>
              <a:latin typeface="Arial Nova" panose="020B0504020202020204" pitchFamily="34" charset="0"/>
              <a:ea typeface="Arial Unicode MS" panose="020B0604020202020204" pitchFamily="34" charset="-128"/>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73D3C7B5-7593-402A-AC1F-4D6185AD7013}"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pic>
        <p:nvPicPr>
          <p:cNvPr id="24580" name="Picture 10"/>
          <p:cNvPicPr>
            <a:picLocks noChangeAspect="1"/>
          </p:cNvPicPr>
          <p:nvPr/>
        </p:nvPicPr>
        <p:blipFill>
          <a:blip r:embed="rId1"/>
          <a:stretch>
            <a:fillRect/>
          </a:stretch>
        </p:blipFill>
        <p:spPr>
          <a:xfrm>
            <a:off x="6491288" y="1397000"/>
            <a:ext cx="4754562" cy="4708525"/>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Title 1"/>
          <p:cNvSpPr>
            <a:spLocks noGrp="1"/>
          </p:cNvSpPr>
          <p:nvPr>
            <p:ph type="ctrTitle"/>
          </p:nvPr>
        </p:nvSpPr>
        <p:spPr>
          <a:xfrm>
            <a:off x="565150" y="485140"/>
            <a:ext cx="5440680" cy="5777865"/>
          </a:xfrm>
        </p:spPr>
        <p:txBody>
          <a:bodyPr vert="horz" wrap="square" lIns="91440" tIns="45720" rIns="91440" bIns="45720" anchor="b" anchorCtr="0"/>
          <a:p>
            <a:pPr defTabSz="457200" eaLnBrk="1" hangingPunct="1">
              <a:buClrTx/>
              <a:buSzTx/>
              <a:buFontTx/>
            </a:pPr>
            <a:r>
              <a:rPr lang="en-GB" altLang="en-US" sz="2200" b="1" kern="1200" dirty="0">
                <a:solidFill>
                  <a:srgbClr val="FF0000"/>
                </a:solidFill>
                <a:latin typeface="Arial Nova" panose="020B0504020202020204" pitchFamily="34" charset="0"/>
                <a:ea typeface="Arial Unicode MS" panose="020B0604020202020204" pitchFamily="34" charset="-128"/>
                <a:cs typeface="+mj-cs"/>
              </a:rPr>
              <a:t>TYPE B</a:t>
            </a:r>
            <a:br>
              <a:rPr lang="en-GB" altLang="en-US" sz="2200" b="1" kern="1200" dirty="0">
                <a:solidFill>
                  <a:srgbClr val="FF0000"/>
                </a:solidFill>
                <a:latin typeface="Arial Nova" panose="020B0504020202020204" pitchFamily="34" charset="0"/>
                <a:ea typeface="Arial Unicode MS" panose="020B0604020202020204" pitchFamily="34" charset="-128"/>
                <a:cs typeface="+mj-cs"/>
              </a:rPr>
            </a:br>
            <a:r>
              <a:rPr lang="en-US" altLang="zh-CN" sz="2200" b="1" kern="1200" dirty="0">
                <a:solidFill>
                  <a:srgbClr val="FF0000"/>
                </a:solidFill>
                <a:latin typeface="Arial Nova" panose="020B0504020202020204" pitchFamily="34" charset="0"/>
                <a:ea typeface="Arial Unicode MS" panose="020B0604020202020204" pitchFamily="34" charset="-128"/>
                <a:cs typeface="+mj-cs"/>
              </a:rPr>
              <a:t>Transformational Leadership</a:t>
            </a:r>
            <a:r>
              <a:rPr lang="en-US" altLang="zh-CN" sz="2200" kern="1200" dirty="0">
                <a:solidFill>
                  <a:srgbClr val="FF0000"/>
                </a:solidFill>
                <a:latin typeface="Arial Nova" panose="020B0504020202020204" pitchFamily="34" charset="0"/>
                <a:ea typeface="Arial Unicode MS" panose="020B0604020202020204" pitchFamily="34" charset="-128"/>
                <a:cs typeface="+mj-cs"/>
              </a:rPr>
              <a:t>: </a:t>
            </a:r>
            <a:r>
              <a:rPr lang="en-US" altLang="zh-CN" sz="2200" kern="1200" dirty="0">
                <a:solidFill>
                  <a:schemeClr val="tx1"/>
                </a:solidFill>
                <a:latin typeface="Arial Nova" panose="020B0504020202020204" pitchFamily="34" charset="0"/>
                <a:ea typeface="Arial Unicode MS" panose="020B0604020202020204" pitchFamily="34" charset="-128"/>
                <a:cs typeface="+mj-cs"/>
              </a:rPr>
              <a:t>focuses on increasing employee motivation and engagement and attempts to link employees’ sense of self with organizational values. This leadership style emphasizes leading by example, so followers can identify with the leader’s vision and values. </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br>
              <a:rPr lang="en-US" altLang="zh-CN" sz="22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A transformational approach focuses on individual strengths and weaknesses of employees and on enhancing their capabilities and their commitment to organizational goals, often by seeking their buy-in for decisions.</a:t>
            </a:r>
            <a:endParaRPr lang="en-US" altLang="zh-CN" sz="2200" i="1" kern="1200" dirty="0">
              <a:solidFill>
                <a:schemeClr val="tx1"/>
              </a:solidFill>
              <a:latin typeface="Arial Nova" panose="020B0504020202020204" pitchFamily="34" charset="0"/>
              <a:ea typeface="Arial Unicode MS" panose="020B0604020202020204" pitchFamily="34" charset="-128"/>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FA66C19A-022B-49E0-BE5E-B940D594423C}"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pic>
        <p:nvPicPr>
          <p:cNvPr id="25604" name="Picture 2"/>
          <p:cNvPicPr>
            <a:picLocks noChangeAspect="1"/>
          </p:cNvPicPr>
          <p:nvPr/>
        </p:nvPicPr>
        <p:blipFill>
          <a:blip r:embed="rId1"/>
          <a:stretch>
            <a:fillRect/>
          </a:stretch>
        </p:blipFill>
        <p:spPr>
          <a:xfrm>
            <a:off x="6265863" y="1300163"/>
            <a:ext cx="4924425" cy="4962525"/>
          </a:xfrm>
          <a:prstGeom prst="rect">
            <a:avLst/>
          </a:prstGeom>
          <a:noFill/>
          <a:ln w="9525">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4" name="Title 1"/>
          <p:cNvSpPr>
            <a:spLocks noGrp="1"/>
          </p:cNvSpPr>
          <p:nvPr>
            <p:ph type="ctrTitle"/>
          </p:nvPr>
        </p:nvSpPr>
        <p:spPr>
          <a:xfrm>
            <a:off x="666750" y="1323975"/>
            <a:ext cx="4732338" cy="4632325"/>
          </a:xfrm>
        </p:spPr>
        <p:txBody>
          <a:bodyPr vert="horz" wrap="square" lIns="91440" tIns="45720" rIns="91440" bIns="45720" anchor="b" anchorCtr="0"/>
          <a:p>
            <a:pPr defTabSz="457200" eaLnBrk="1" hangingPunct="1">
              <a:buClrTx/>
              <a:buSzTx/>
              <a:buFontTx/>
            </a:pPr>
            <a:br>
              <a:rPr lang="en-US" altLang="zh-CN" sz="24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400" b="1" kern="1200" dirty="0">
                <a:solidFill>
                  <a:schemeClr val="tx1"/>
                </a:solidFill>
                <a:latin typeface="Arial Unicode MS" panose="020B0604020202020204" pitchFamily="34" charset="-128"/>
                <a:ea typeface="Arial Unicode MS" panose="020B0604020202020204" pitchFamily="34" charset="-128"/>
                <a:cs typeface="+mj-cs"/>
              </a:rPr>
            </a:br>
            <a:r>
              <a:rPr lang="en-US" altLang="zh-CN" sz="2800" b="1" kern="1200" dirty="0">
                <a:solidFill>
                  <a:schemeClr val="tx1"/>
                </a:solidFill>
                <a:latin typeface="Arial Nova" panose="020B0504020202020204" pitchFamily="34" charset="0"/>
                <a:ea typeface="Arial Unicode MS" panose="020B0604020202020204" pitchFamily="34" charset="-128"/>
                <a:cs typeface="+mj-cs"/>
              </a:rPr>
              <a:t>FACT: </a:t>
            </a:r>
            <a:br>
              <a:rPr lang="en-US" altLang="zh-CN" sz="2400" b="1" kern="1200" dirty="0">
                <a:solidFill>
                  <a:schemeClr val="tx1"/>
                </a:solidFill>
                <a:latin typeface="Arial Nova" panose="020B0504020202020204" pitchFamily="34" charset="0"/>
                <a:ea typeface="Arial Unicode MS" panose="020B0604020202020204" pitchFamily="34" charset="-128"/>
                <a:cs typeface="+mj-cs"/>
              </a:rPr>
            </a:br>
            <a:br>
              <a:rPr lang="en-US" altLang="zh-CN" sz="2400" b="1" kern="1200" dirty="0">
                <a:solidFill>
                  <a:schemeClr val="tx1"/>
                </a:solidFill>
                <a:latin typeface="Arial Nova" panose="020B0504020202020204" pitchFamily="34" charset="0"/>
                <a:ea typeface="Arial Unicode MS" panose="020B0604020202020204" pitchFamily="34" charset="-128"/>
                <a:cs typeface="+mj-cs"/>
              </a:rPr>
            </a:br>
            <a:br>
              <a:rPr lang="en-US" altLang="zh-CN" sz="2400" b="1" kern="1200" dirty="0">
                <a:solidFill>
                  <a:schemeClr val="tx1"/>
                </a:solidFill>
                <a:latin typeface="Arial Nova" panose="020B0504020202020204" pitchFamily="34" charset="0"/>
                <a:ea typeface="Arial Unicode MS" panose="020B0604020202020204" pitchFamily="34" charset="-128"/>
                <a:cs typeface="+mj-cs"/>
              </a:rPr>
            </a:br>
            <a:r>
              <a:rPr lang="en-US" altLang="zh-CN" sz="2400" b="1" kern="1200" dirty="0">
                <a:solidFill>
                  <a:schemeClr val="tx1"/>
                </a:solidFill>
                <a:latin typeface="Arial Nova" panose="020B0504020202020204" pitchFamily="34" charset="0"/>
                <a:ea typeface="Arial Unicode MS" panose="020B0604020202020204" pitchFamily="34" charset="-128"/>
                <a:cs typeface="+mj-cs"/>
              </a:rPr>
              <a:t>WE ALL HAVE ELEMENTS OF BOTH TRAITS AS LEADERS BECAUSE THEY ARE NOT MUTUALLY EXCLUSIVE AND MAY BE SITUATIONAL. </a:t>
            </a:r>
            <a:br>
              <a:rPr lang="en-US" altLang="zh-CN" sz="2400" b="1" kern="1200" dirty="0">
                <a:solidFill>
                  <a:schemeClr val="tx1"/>
                </a:solidFill>
                <a:latin typeface="Arial Nova" panose="020B0504020202020204" pitchFamily="34" charset="0"/>
                <a:ea typeface="Arial Unicode MS" panose="020B0604020202020204" pitchFamily="34" charset="-128"/>
                <a:cs typeface="+mj-cs"/>
              </a:rPr>
            </a:br>
            <a:br>
              <a:rPr lang="en-US" altLang="zh-CN" sz="24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400" b="1" kern="1200" dirty="0">
                <a:solidFill>
                  <a:schemeClr val="tx1"/>
                </a:solidFill>
                <a:latin typeface="Arial Unicode MS" panose="020B0604020202020204" pitchFamily="34" charset="-128"/>
                <a:ea typeface="Arial Unicode MS" panose="020B0604020202020204" pitchFamily="34" charset="-128"/>
                <a:cs typeface="+mj-cs"/>
              </a:rPr>
            </a:br>
            <a:endParaRPr lang="en-US" altLang="zh-CN" sz="2400" i="1" kern="1200" dirty="0">
              <a:solidFill>
                <a:schemeClr val="tx1"/>
              </a:solidFill>
              <a:latin typeface="Arial Unicode MS" panose="020B0604020202020204" pitchFamily="34" charset="-128"/>
              <a:ea typeface="Arial Unicode MS" panose="020B0604020202020204" pitchFamily="34" charset="-128"/>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B41ABBFA-339E-4B2C-A572-5B3839ABAC45}"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pic>
        <p:nvPicPr>
          <p:cNvPr id="28676" name="Picture 2"/>
          <p:cNvPicPr>
            <a:picLocks noChangeAspect="1"/>
          </p:cNvPicPr>
          <p:nvPr/>
        </p:nvPicPr>
        <p:blipFill>
          <a:blip r:embed="rId1"/>
          <a:stretch>
            <a:fillRect/>
          </a:stretch>
        </p:blipFill>
        <p:spPr>
          <a:xfrm>
            <a:off x="5399088" y="1323975"/>
            <a:ext cx="5208587" cy="4632325"/>
          </a:xfrm>
          <a:prstGeom prst="rect">
            <a:avLst/>
          </a:prstGeom>
          <a:noFill/>
          <a:ln w="9525">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8" name="Title 1"/>
          <p:cNvSpPr>
            <a:spLocks noGrp="1"/>
          </p:cNvSpPr>
          <p:nvPr>
            <p:ph type="ctrTitle"/>
          </p:nvPr>
        </p:nvSpPr>
        <p:spPr>
          <a:xfrm>
            <a:off x="628650" y="889000"/>
            <a:ext cx="9723438" cy="5407025"/>
          </a:xfrm>
        </p:spPr>
        <p:txBody>
          <a:bodyPr vert="horz" wrap="square" lIns="91440" tIns="45720" rIns="91440" bIns="45720" anchor="b" anchorCtr="0"/>
          <a:p>
            <a:pPr defTabSz="457200" eaLnBrk="1" hangingPunct="1">
              <a:buClrTx/>
              <a:buSzTx/>
              <a:buFontTx/>
            </a:pPr>
            <a:r>
              <a:rPr lang="en-US" altLang="zh-CN" sz="2800" b="1" kern="1200" dirty="0">
                <a:solidFill>
                  <a:schemeClr val="tx1"/>
                </a:solidFill>
                <a:latin typeface="Bahnschrift Light" panose="020B0502040204020203" pitchFamily="34" charset="0"/>
                <a:ea typeface="Arial Unicode MS" panose="020B0604020202020204" pitchFamily="34" charset="-128"/>
                <a:cs typeface="+mj-cs"/>
              </a:rPr>
              <a:t>CONCEPT OF MINDSET IN LEADERSHIP</a:t>
            </a:r>
            <a:br>
              <a:rPr lang="en-US" altLang="zh-CN" sz="2800" b="1" kern="1200" dirty="0">
                <a:solidFill>
                  <a:schemeClr val="tx1"/>
                </a:solidFill>
                <a:latin typeface="Bahnschrift Light" panose="020B0502040204020203" pitchFamily="34" charset="0"/>
                <a:ea typeface="Arial Unicode MS" panose="020B0604020202020204" pitchFamily="34" charset="-128"/>
                <a:cs typeface="+mj-cs"/>
              </a:rPr>
            </a:br>
            <a:br>
              <a:rPr lang="en-US" altLang="zh-CN" sz="2800" b="1" kern="1200" dirty="0">
                <a:solidFill>
                  <a:schemeClr val="tx1"/>
                </a:solidFill>
                <a:latin typeface="Bahnschrift Light" panose="020B0502040204020203" pitchFamily="34" charset="0"/>
                <a:ea typeface="Arial Unicode MS" panose="020B0604020202020204" pitchFamily="34" charset="-128"/>
                <a:cs typeface="+mj-cs"/>
              </a:rPr>
            </a:br>
            <a:r>
              <a:rPr lang="en-US" altLang="zh-CN" sz="2800" b="1" kern="1200" dirty="0">
                <a:solidFill>
                  <a:srgbClr val="FF0000"/>
                </a:solidFill>
                <a:latin typeface="Bahnschrift Light" panose="020B0502040204020203" pitchFamily="34" charset="0"/>
                <a:ea typeface="Arial Unicode MS" panose="020B0604020202020204" pitchFamily="34" charset="-128"/>
                <a:cs typeface="+mj-cs"/>
              </a:rPr>
              <a:t>“With the right mindset, we can’t lose, we either practice what we’ve learned or we learn what we need to practice.”</a:t>
            </a:r>
            <a:br>
              <a:rPr lang="en-US" altLang="zh-CN" sz="2800" b="1" kern="1200" dirty="0">
                <a:solidFill>
                  <a:srgbClr val="FF0000"/>
                </a:solidFill>
                <a:latin typeface="Bahnschrift Light" panose="020B0502040204020203" pitchFamily="34" charset="0"/>
                <a:ea typeface="Arial Unicode MS" panose="020B0604020202020204" pitchFamily="34" charset="-128"/>
                <a:cs typeface="+mj-cs"/>
              </a:rPr>
            </a:br>
            <a:br>
              <a:rPr lang="en-US" altLang="zh-CN" sz="2800" b="1" kern="1200" dirty="0">
                <a:solidFill>
                  <a:schemeClr val="tx1"/>
                </a:solidFill>
                <a:latin typeface="Bahnschrift Light" panose="020B0502040204020203" pitchFamily="34" charset="0"/>
                <a:ea typeface="Arial Unicode MS" panose="020B0604020202020204" pitchFamily="34" charset="-128"/>
                <a:cs typeface="+mj-cs"/>
              </a:rPr>
            </a:br>
            <a:r>
              <a:rPr lang="en-US" altLang="zh-CN" sz="2800" b="1" kern="1200" dirty="0">
                <a:solidFill>
                  <a:schemeClr val="tx1"/>
                </a:solidFill>
                <a:latin typeface="Bahnschrift Light" panose="020B0502040204020203" pitchFamily="34" charset="0"/>
                <a:ea typeface="Arial Unicode MS" panose="020B0604020202020204" pitchFamily="34" charset="-128"/>
                <a:cs typeface="+mj-cs"/>
              </a:rPr>
              <a:t>– </a:t>
            </a:r>
            <a:r>
              <a:rPr lang="en-US" altLang="zh-CN" sz="1800" b="1" kern="1200" dirty="0">
                <a:solidFill>
                  <a:schemeClr val="tx1"/>
                </a:solidFill>
                <a:latin typeface="Bahnschrift Light" panose="020B0502040204020203" pitchFamily="34" charset="0"/>
                <a:ea typeface="Arial Unicode MS" panose="020B0604020202020204" pitchFamily="34" charset="-128"/>
                <a:cs typeface="+mj-cs"/>
              </a:rPr>
              <a:t>NOURA, PHILOSOPHER AND MINDFULNESS AUTHOR</a:t>
            </a: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endParaRPr lang="en-US" altLang="zh-CN" sz="2000" i="1" kern="1200" dirty="0">
              <a:solidFill>
                <a:schemeClr val="bg1"/>
              </a:solidFill>
              <a:latin typeface="Arial Unicode MS" panose="020B0604020202020204" pitchFamily="34" charset="-128"/>
              <a:ea typeface="Arial Unicode MS" panose="020B0604020202020204" pitchFamily="34" charset="-128"/>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7E5C8A0D-6CFC-4216-9B58-6E0ED29BA1AA}"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2" name="Title 1"/>
          <p:cNvSpPr>
            <a:spLocks noGrp="1"/>
          </p:cNvSpPr>
          <p:nvPr>
            <p:ph type="title"/>
          </p:nvPr>
        </p:nvSpPr>
        <p:spPr>
          <a:xfrm>
            <a:off x="646113" y="452438"/>
            <a:ext cx="9404350" cy="768350"/>
          </a:xfrm>
        </p:spPr>
        <p:txBody>
          <a:bodyPr vert="horz" wrap="square" lIns="91440" tIns="45720" rIns="91440" bIns="45720" anchor="t" anchorCtr="0"/>
          <a:p>
            <a:pPr eaLnBrk="1" hangingPunct="1"/>
            <a:r>
              <a:rPr lang="en-US" altLang="zh-CN" sz="2600" b="1" dirty="0">
                <a:latin typeface="Avenir Next LT Pro" pitchFamily="34" charset="0"/>
              </a:rPr>
              <a:t>LEADERSHIP AND THE MINDSET</a:t>
            </a:r>
            <a:endParaRPr lang="en-GB" altLang="en-US" sz="2600" b="1" dirty="0">
              <a:latin typeface="Avenir Next LT Pro" pitchFamily="34" charset="0"/>
            </a:endParaRPr>
          </a:p>
        </p:txBody>
      </p:sp>
      <p:sp>
        <p:nvSpPr>
          <p:cNvPr id="30723" name="Content Placeholder 2"/>
          <p:cNvSpPr>
            <a:spLocks noGrp="1"/>
          </p:cNvSpPr>
          <p:nvPr>
            <p:ph sz="half" idx="1"/>
          </p:nvPr>
        </p:nvSpPr>
        <p:spPr>
          <a:xfrm>
            <a:off x="1103313" y="1524000"/>
            <a:ext cx="4506912" cy="4732338"/>
          </a:xfrm>
        </p:spPr>
        <p:txBody>
          <a:bodyPr vert="horz" wrap="square" lIns="91440" tIns="45720" rIns="91440" bIns="45720" anchor="t" anchorCtr="0"/>
          <a:p>
            <a:pPr defTabSz="457200" eaLnBrk="1" hangingPunct="1">
              <a:lnSpc>
                <a:spcPct val="80000"/>
              </a:lnSpc>
              <a:spcBef>
                <a:spcPts val="800"/>
              </a:spcBef>
              <a:buClr>
                <a:schemeClr val="accent1"/>
              </a:buClr>
              <a:buSzPct val="80000"/>
              <a:buFont typeface="Wingdings 3" panose="05040102010807070707" pitchFamily="18" charset="2"/>
              <a:buChar char=""/>
            </a:pPr>
            <a:r>
              <a:rPr lang="en-US" altLang="zh-CN" sz="2200" dirty="0">
                <a:latin typeface="Bahnschrift Light" panose="020B0502040204020203" pitchFamily="34" charset="0"/>
              </a:rPr>
              <a:t>One of the best indicators of success and one of the hardest things to measure is a leader's mindset. </a:t>
            </a:r>
            <a:endParaRPr lang="en-US" altLang="zh-CN" sz="2200" dirty="0">
              <a:latin typeface="Bahnschrift Light" panose="020B0502040204020203" pitchFamily="34" charset="0"/>
            </a:endParaRPr>
          </a:p>
          <a:p>
            <a:pPr defTabSz="457200" eaLnBrk="1" hangingPunct="1">
              <a:lnSpc>
                <a:spcPct val="80000"/>
              </a:lnSpc>
              <a:spcBef>
                <a:spcPts val="800"/>
              </a:spcBef>
              <a:buClr>
                <a:schemeClr val="accent1"/>
              </a:buClr>
              <a:buSzPct val="80000"/>
              <a:buFont typeface="Wingdings 3" panose="05040102010807070707" pitchFamily="18" charset="2"/>
              <a:buChar char=""/>
            </a:pPr>
            <a:endParaRPr lang="en-US" altLang="zh-CN" sz="2200" dirty="0">
              <a:latin typeface="Bahnschrift Light" panose="020B0502040204020203" pitchFamily="34" charset="0"/>
            </a:endParaRPr>
          </a:p>
          <a:p>
            <a:pPr defTabSz="457200" eaLnBrk="1" hangingPunct="1">
              <a:lnSpc>
                <a:spcPct val="80000"/>
              </a:lnSpc>
              <a:spcBef>
                <a:spcPts val="800"/>
              </a:spcBef>
              <a:buClr>
                <a:schemeClr val="accent1"/>
              </a:buClr>
              <a:buSzPct val="80000"/>
              <a:buFont typeface="Wingdings 3" panose="05040102010807070707" pitchFamily="18" charset="2"/>
              <a:buChar char=""/>
            </a:pPr>
            <a:r>
              <a:rPr lang="en-US" altLang="zh-CN" sz="2200" dirty="0">
                <a:latin typeface="Bahnschrift Light" panose="020B0502040204020203" pitchFamily="34" charset="0"/>
              </a:rPr>
              <a:t>Leadership takes place in the subtle changes that start in the leader's thoughts</a:t>
            </a:r>
            <a:r>
              <a:rPr lang="en-US" altLang="zh-CN" sz="1700" dirty="0">
                <a:latin typeface="Bahnschrift Light" panose="020B0502040204020203" pitchFamily="34" charset="0"/>
              </a:rPr>
              <a:t>.</a:t>
            </a:r>
            <a:endParaRPr lang="en-US" altLang="zh-CN" sz="1700" dirty="0">
              <a:latin typeface="Bahnschrift Light" panose="020B0502040204020203" pitchFamily="34" charset="0"/>
            </a:endParaRPr>
          </a:p>
          <a:p>
            <a:pPr defTabSz="457200" eaLnBrk="1" hangingPunct="1">
              <a:lnSpc>
                <a:spcPct val="80000"/>
              </a:lnSpc>
              <a:spcBef>
                <a:spcPts val="800"/>
              </a:spcBef>
              <a:buClr>
                <a:schemeClr val="accent1"/>
              </a:buClr>
              <a:buSzPct val="80000"/>
              <a:buFont typeface="Wingdings 3" panose="05040102010807070707" pitchFamily="18" charset="2"/>
              <a:buNone/>
            </a:pPr>
            <a:endParaRPr lang="en-US" altLang="zh-CN" sz="1700" dirty="0">
              <a:latin typeface="Bahnschrift Light" panose="020B0502040204020203" pitchFamily="34" charset="0"/>
            </a:endParaRPr>
          </a:p>
          <a:p>
            <a:pPr defTabSz="457200" eaLnBrk="1" hangingPunct="1">
              <a:lnSpc>
                <a:spcPct val="80000"/>
              </a:lnSpc>
              <a:spcBef>
                <a:spcPts val="800"/>
              </a:spcBef>
              <a:buClr>
                <a:schemeClr val="accent1"/>
              </a:buClr>
              <a:buSzPct val="80000"/>
              <a:buFont typeface="Wingdings 3" panose="05040102010807070707" pitchFamily="18" charset="2"/>
              <a:buChar char=""/>
            </a:pPr>
            <a:r>
              <a:rPr lang="en-US" altLang="zh-CN" sz="2200" dirty="0">
                <a:latin typeface="Bahnschrift Light" panose="020B0502040204020203" pitchFamily="34" charset="0"/>
              </a:rPr>
              <a:t>Our behavio</a:t>
            </a:r>
            <a:r>
              <a:rPr lang="en-GB" altLang="en-US" sz="2200" dirty="0">
                <a:latin typeface="Bahnschrift Light" panose="020B0502040204020203" pitchFamily="34" charset="0"/>
              </a:rPr>
              <a:t>u</a:t>
            </a:r>
            <a:r>
              <a:rPr lang="en-US" altLang="zh-CN" sz="2200" dirty="0">
                <a:latin typeface="Bahnschrift Light" panose="020B0502040204020203" pitchFamily="34" charset="0"/>
              </a:rPr>
              <a:t>rs can be affected if we can change our mindset and adopt a different attitude in our leadership roles. And so, our actions might completely transform how we feel.</a:t>
            </a:r>
            <a:endParaRPr lang="en-GB" altLang="en-US" sz="2200" dirty="0">
              <a:latin typeface="Bahnschrift Light" panose="020B0502040204020203" pitchFamily="34" charset="0"/>
            </a:endParaRPr>
          </a:p>
        </p:txBody>
      </p:sp>
      <p:pic>
        <p:nvPicPr>
          <p:cNvPr id="30724" name="Content Placeholder 5"/>
          <p:cNvPicPr>
            <a:picLocks noGrp="1" noChangeAspect="1"/>
          </p:cNvPicPr>
          <p:nvPr>
            <p:ph sz="half" idx="2"/>
          </p:nvPr>
        </p:nvPicPr>
        <p:blipFill>
          <a:blip r:embed="rId1"/>
          <a:srcRect/>
          <a:stretch>
            <a:fillRect/>
          </a:stretch>
        </p:blipFill>
        <p:spPr>
          <a:xfrm>
            <a:off x="5881688" y="1524000"/>
            <a:ext cx="5308600" cy="4448175"/>
          </a:xfrm>
        </p:spPr>
      </p:pic>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46C1FBC7-366E-4EF3-ADD7-3E085F4ECBCE}"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6" name="Title 1"/>
          <p:cNvSpPr>
            <a:spLocks noGrp="1"/>
          </p:cNvSpPr>
          <p:nvPr>
            <p:ph type="ctrTitle"/>
          </p:nvPr>
        </p:nvSpPr>
        <p:spPr>
          <a:xfrm>
            <a:off x="757238" y="1063625"/>
            <a:ext cx="9445625" cy="5146675"/>
          </a:xfrm>
        </p:spPr>
        <p:txBody>
          <a:bodyPr vert="horz" wrap="square" lIns="91440" tIns="45720" rIns="91440" bIns="45720" anchor="b" anchorCtr="0"/>
          <a:p>
            <a:pPr defTabSz="457200" eaLnBrk="1" hangingPunct="1">
              <a:buClrTx/>
              <a:buSzTx/>
              <a:buFontTx/>
            </a:pPr>
            <a:br>
              <a:rPr lang="en-US" altLang="zh-CN" sz="2800" b="1" kern="1200" dirty="0">
                <a:solidFill>
                  <a:schemeClr val="tx1"/>
                </a:solidFill>
                <a:latin typeface="Avenir Next LT Pro" pitchFamily="34" charset="0"/>
                <a:ea typeface="Arial Unicode MS" panose="020B0604020202020204" pitchFamily="34" charset="-128"/>
                <a:cs typeface="+mj-cs"/>
              </a:rPr>
            </a:br>
            <a:r>
              <a:rPr lang="en-US" altLang="zh-CN" sz="2800" kern="1200" dirty="0">
                <a:solidFill>
                  <a:srgbClr val="FF0000"/>
                </a:solidFill>
                <a:latin typeface="Bahnschrift Light" panose="020B0502040204020203" pitchFamily="34" charset="0"/>
                <a:ea typeface="Arial Unicode MS" panose="020B0604020202020204" pitchFamily="34" charset="-128"/>
                <a:cs typeface="+mj-cs"/>
              </a:rPr>
              <a:t>Leaders rely on a portfolio of approaches, ranging from serving no one to serving society. </a:t>
            </a:r>
            <a:br>
              <a:rPr lang="en-US" altLang="zh-CN" sz="2800" kern="1200" dirty="0">
                <a:solidFill>
                  <a:srgbClr val="FF0000"/>
                </a:solidFill>
                <a:latin typeface="Bahnschrift Light" panose="020B0502040204020203" pitchFamily="34" charset="0"/>
                <a:ea typeface="Arial Unicode MS" panose="020B0604020202020204" pitchFamily="34" charset="-128"/>
                <a:cs typeface="+mj-cs"/>
              </a:rPr>
            </a:br>
            <a:br>
              <a:rPr lang="en-US" altLang="zh-CN" sz="2800" kern="1200" dirty="0">
                <a:solidFill>
                  <a:srgbClr val="FF0000"/>
                </a:solidFill>
                <a:latin typeface="Bahnschrift Light" panose="020B0502040204020203" pitchFamily="34" charset="0"/>
                <a:ea typeface="Arial Unicode MS" panose="020B0604020202020204" pitchFamily="34" charset="-128"/>
                <a:cs typeface="+mj-cs"/>
              </a:rPr>
            </a:br>
            <a:r>
              <a:rPr lang="en-US" altLang="zh-CN" sz="2800" kern="1200" dirty="0">
                <a:solidFill>
                  <a:srgbClr val="FF0000"/>
                </a:solidFill>
                <a:latin typeface="Bahnschrift Light" panose="020B0502040204020203" pitchFamily="34" charset="0"/>
                <a:ea typeface="Arial Unicode MS" panose="020B0604020202020204" pitchFamily="34" charset="-128"/>
                <a:cs typeface="+mj-cs"/>
              </a:rPr>
              <a:t>Knowing the strengths and pitfalls of each mindset — and which ones you rely on most heavily — can help you create better teams and have a greater impact.</a:t>
            </a:r>
            <a:br>
              <a:rPr lang="en-US" altLang="zh-CN" sz="2800" kern="1200" dirty="0">
                <a:solidFill>
                  <a:srgbClr val="FF0000"/>
                </a:solidFill>
                <a:latin typeface="Bahnschrift Light" panose="020B0502040204020203" pitchFamily="34" charset="0"/>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endParaRPr lang="en-US" altLang="zh-CN" sz="2000" i="1" kern="1200" dirty="0">
              <a:solidFill>
                <a:schemeClr val="bg1"/>
              </a:solidFill>
              <a:latin typeface="Arial Unicode MS" panose="020B0604020202020204" pitchFamily="34" charset="-128"/>
              <a:ea typeface="Arial Unicode MS" panose="020B0604020202020204" pitchFamily="34" charset="-128"/>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A3C31BF4-DC74-4F99-B9A1-A332400F679A}"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70" name="Title 1"/>
          <p:cNvSpPr>
            <a:spLocks noGrp="1"/>
          </p:cNvSpPr>
          <p:nvPr>
            <p:ph type="title"/>
          </p:nvPr>
        </p:nvSpPr>
        <p:spPr>
          <a:xfrm>
            <a:off x="646113" y="452438"/>
            <a:ext cx="9404350" cy="768350"/>
          </a:xfrm>
        </p:spPr>
        <p:txBody>
          <a:bodyPr vert="horz" wrap="square" lIns="91440" tIns="45720" rIns="91440" bIns="45720" anchor="t" anchorCtr="0"/>
          <a:p>
            <a:pPr eaLnBrk="1" hangingPunct="1"/>
            <a:r>
              <a:rPr lang="en-US" altLang="zh-CN" sz="2600" b="1" dirty="0">
                <a:latin typeface="Avenir Next LT Pro" pitchFamily="34" charset="0"/>
              </a:rPr>
              <a:t>LEADERSHIP AND THE MINDSET- THE BIG FOUR</a:t>
            </a:r>
            <a:endParaRPr lang="en-GB" altLang="en-US" sz="2600" b="1" dirty="0">
              <a:latin typeface="Avenir Next LT Pro" pitchFamily="34" charset="0"/>
            </a:endParaRPr>
          </a:p>
        </p:txBody>
      </p:sp>
      <p:sp>
        <p:nvSpPr>
          <p:cNvPr id="3" name="Content Placeholder 2"/>
          <p:cNvSpPr>
            <a:spLocks noGrp="1"/>
          </p:cNvSpPr>
          <p:nvPr>
            <p:ph sz="half" idx="1"/>
          </p:nvPr>
        </p:nvSpPr>
        <p:spPr>
          <a:xfrm>
            <a:off x="744538" y="1463675"/>
            <a:ext cx="5095875" cy="4622800"/>
          </a:xfrm>
        </p:spPr>
        <p:txBody>
          <a:bodyPr vert="horz" wrap="square" lIns="91440" tIns="45720" rIns="91440" bIns="45720" numCol="1" anchor="t" anchorCtr="0" compatLnSpc="1"/>
          <a:p>
            <a:pPr defTabSz="457200" eaLnBrk="1" hangingPunct="1">
              <a:lnSpc>
                <a:spcPct val="80000"/>
              </a:lnSpc>
              <a:spcBef>
                <a:spcPts val="900"/>
              </a:spcBef>
              <a:buClr>
                <a:schemeClr val="accent1"/>
              </a:buClr>
              <a:buSzPct val="80000"/>
              <a:buFont typeface="Wingdings 3" panose="05040102010807070707" pitchFamily="18" charset="2"/>
              <a:buChar char=""/>
            </a:pPr>
            <a:r>
              <a:rPr lang="en-US" altLang="zh-CN" sz="2200" b="1" dirty="0">
                <a:solidFill>
                  <a:srgbClr val="FF0000"/>
                </a:solidFill>
                <a:latin typeface="Bahnschrift Light" panose="020B0502040204020203" pitchFamily="34" charset="0"/>
              </a:rPr>
              <a:t>Growth Mindset</a:t>
            </a:r>
            <a:endParaRPr lang="en-US" altLang="zh-CN" sz="2200" b="1" dirty="0">
              <a:solidFill>
                <a:srgbClr val="FF0000"/>
              </a:solidFill>
              <a:latin typeface="Bahnschrift Light" panose="020B0502040204020203" pitchFamily="34" charset="0"/>
            </a:endParaRPr>
          </a:p>
          <a:p>
            <a:pPr defTabSz="457200" eaLnBrk="1" hangingPunct="1">
              <a:lnSpc>
                <a:spcPct val="80000"/>
              </a:lnSpc>
              <a:spcBef>
                <a:spcPts val="900"/>
              </a:spcBef>
              <a:buClr>
                <a:schemeClr val="accent1"/>
              </a:buClr>
              <a:buSzPct val="80000"/>
              <a:buFont typeface="Wingdings 3" panose="05040102010807070707" pitchFamily="18" charset="2"/>
              <a:buNone/>
            </a:pPr>
            <a:r>
              <a:rPr lang="en-US" altLang="zh-CN" sz="2200" dirty="0">
                <a:latin typeface="Bahnschrift Light" panose="020B0502040204020203" pitchFamily="34" charset="0"/>
              </a:rPr>
              <a:t>Employees are given confidence by a leader who coaches them. Such leaders provide their staff the freedom to select their own route to success and offer assistance along the way. </a:t>
            </a:r>
            <a:endParaRPr lang="en-US" altLang="zh-CN" sz="2200" dirty="0">
              <a:latin typeface="Bahnschrift Light" panose="020B0502040204020203" pitchFamily="34" charset="0"/>
            </a:endParaRPr>
          </a:p>
          <a:p>
            <a:pPr defTabSz="457200" eaLnBrk="1" hangingPunct="1">
              <a:lnSpc>
                <a:spcPct val="80000"/>
              </a:lnSpc>
              <a:spcBef>
                <a:spcPts val="900"/>
              </a:spcBef>
              <a:buClr>
                <a:schemeClr val="accent1"/>
              </a:buClr>
              <a:buSzPct val="80000"/>
              <a:buFont typeface="Wingdings 3" panose="05040102010807070707" pitchFamily="18" charset="2"/>
              <a:buNone/>
            </a:pPr>
            <a:endParaRPr lang="en-US" altLang="zh-CN" sz="2200" dirty="0">
              <a:latin typeface="Bahnschrift Light" panose="020B0502040204020203" pitchFamily="34" charset="0"/>
            </a:endParaRPr>
          </a:p>
          <a:p>
            <a:pPr defTabSz="457200" eaLnBrk="1" hangingPunct="1">
              <a:lnSpc>
                <a:spcPct val="80000"/>
              </a:lnSpc>
              <a:spcBef>
                <a:spcPts val="900"/>
              </a:spcBef>
              <a:buClr>
                <a:schemeClr val="accent1"/>
              </a:buClr>
              <a:buSzPct val="80000"/>
              <a:buFont typeface="Wingdings 3" panose="05040102010807070707" pitchFamily="18" charset="2"/>
              <a:buNone/>
            </a:pPr>
            <a:r>
              <a:rPr lang="en-US" altLang="zh-CN" sz="2200" dirty="0">
                <a:latin typeface="Bahnschrift Light" panose="020B0502040204020203" pitchFamily="34" charset="0"/>
              </a:rPr>
              <a:t>Both a coaching mindset and a growth mindset are based on the idea that people are resourceful and that a coach's role is to assist people to realize their potential rather than to give instructions to an employee.</a:t>
            </a:r>
            <a:endParaRPr lang="en-GB" altLang="en-US" sz="2200" dirty="0">
              <a:latin typeface="Bahnschrift Light" panose="020B0502040204020203" pitchFamily="34" charset="0"/>
            </a:endParaRPr>
          </a:p>
        </p:txBody>
      </p:sp>
      <p:pic>
        <p:nvPicPr>
          <p:cNvPr id="32772" name="Content Placeholder 7"/>
          <p:cNvPicPr>
            <a:picLocks noGrp="1" noChangeAspect="1"/>
          </p:cNvPicPr>
          <p:nvPr>
            <p:ph sz="half" idx="2"/>
          </p:nvPr>
        </p:nvPicPr>
        <p:blipFill>
          <a:blip r:embed="rId1"/>
          <a:srcRect/>
          <a:stretch>
            <a:fillRect/>
          </a:stretch>
        </p:blipFill>
        <p:spPr>
          <a:xfrm>
            <a:off x="5886450" y="1568450"/>
            <a:ext cx="4891088" cy="4414838"/>
          </a:xfrm>
        </p:spPr>
      </p:pic>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6E720907-F143-4FD2-95F8-844FA4F0B356}"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4" name="Title 1"/>
          <p:cNvSpPr>
            <a:spLocks noGrp="1"/>
          </p:cNvSpPr>
          <p:nvPr>
            <p:ph type="title"/>
          </p:nvPr>
        </p:nvSpPr>
        <p:spPr>
          <a:xfrm>
            <a:off x="646113" y="452438"/>
            <a:ext cx="9404350" cy="611187"/>
          </a:xfrm>
        </p:spPr>
        <p:txBody>
          <a:bodyPr vert="horz" wrap="square" lIns="91440" tIns="45720" rIns="91440" bIns="45720" anchor="ctr" anchorCtr="0"/>
          <a:p>
            <a:pPr algn="l" defTabSz="457200" eaLnBrk="1" hangingPunct="1">
              <a:buNone/>
            </a:pPr>
            <a:r>
              <a:rPr sz="2600" b="1" dirty="0">
                <a:solidFill>
                  <a:schemeClr val="tx1"/>
                </a:solidFill>
                <a:latin typeface="Avenir Next LT Pro" pitchFamily="34" charset="0"/>
              </a:rPr>
              <a:t>LEADERSHIP AND THE MINDSET- THE BIG FOUR</a:t>
            </a:r>
            <a:endParaRPr lang="en-US" altLang="x-none" sz="2600" b="1" dirty="0">
              <a:solidFill>
                <a:schemeClr val="tx1"/>
              </a:solidFill>
              <a:latin typeface="Avenir Next LT Pro" pitchFamily="34" charset="0"/>
            </a:endParaRPr>
          </a:p>
        </p:txBody>
      </p:sp>
      <p:pic>
        <p:nvPicPr>
          <p:cNvPr id="33795" name="Content Placeholder 4"/>
          <p:cNvPicPr>
            <a:picLocks noGrp="1" noChangeAspect="1"/>
          </p:cNvPicPr>
          <p:nvPr>
            <p:ph idx="1"/>
          </p:nvPr>
        </p:nvPicPr>
        <p:blipFill>
          <a:blip r:embed="rId1"/>
          <a:srcRect/>
          <a:stretch>
            <a:fillRect/>
          </a:stretch>
        </p:blipFill>
        <p:spPr>
          <a:xfrm>
            <a:off x="881063" y="1162050"/>
            <a:ext cx="9301162" cy="5086350"/>
          </a:xfrm>
        </p:spPr>
      </p:pic>
      <p:sp>
        <p:nvSpPr>
          <p:cNvPr id="4" name="Slide Number Placeholder 3"/>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6CDC06B7-5DA5-4D77-8265-52BC23B82CC7}"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8" name="Title 1"/>
          <p:cNvSpPr>
            <a:spLocks noGrp="1"/>
          </p:cNvSpPr>
          <p:nvPr>
            <p:ph type="title"/>
          </p:nvPr>
        </p:nvSpPr>
        <p:spPr>
          <a:xfrm>
            <a:off x="646113" y="452438"/>
            <a:ext cx="9404350" cy="768350"/>
          </a:xfrm>
        </p:spPr>
        <p:txBody>
          <a:bodyPr vert="horz" wrap="square" lIns="91440" tIns="45720" rIns="91440" bIns="45720" anchor="t" anchorCtr="0"/>
          <a:p>
            <a:pPr eaLnBrk="1" hangingPunct="1"/>
            <a:r>
              <a:rPr lang="en-US" altLang="zh-CN" sz="2600" b="1" dirty="0">
                <a:latin typeface="Avenir Next LT Pro" pitchFamily="34" charset="0"/>
              </a:rPr>
              <a:t>LEADERSHIP AND THE MINDSET- THE BIG FOUR</a:t>
            </a:r>
            <a:endParaRPr lang="en-GB" altLang="en-US" sz="2600" b="1" dirty="0">
              <a:latin typeface="Avenir Next LT Pro" pitchFamily="34" charset="0"/>
            </a:endParaRPr>
          </a:p>
        </p:txBody>
      </p:sp>
      <p:sp>
        <p:nvSpPr>
          <p:cNvPr id="3" name="Content Placeholder 2"/>
          <p:cNvSpPr>
            <a:spLocks noGrp="1"/>
          </p:cNvSpPr>
          <p:nvPr>
            <p:ph sz="half" idx="1"/>
          </p:nvPr>
        </p:nvSpPr>
        <p:spPr>
          <a:xfrm>
            <a:off x="744538" y="1524000"/>
            <a:ext cx="5095875" cy="4605338"/>
          </a:xfrm>
        </p:spPr>
        <p:txBody>
          <a:bodyPr vert="horz" wrap="square" lIns="91440" tIns="45720" rIns="91440" bIns="45720" numCol="1" anchor="t" anchorCtr="0" compatLnSpc="1">
            <a:normAutofit fontScale="92500" lnSpcReduction="10000"/>
          </a:bodyPr>
          <a:lstStyle/>
          <a:p>
            <a:pPr marL="342900" marR="0" lvl="0" indent="-34290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Char char=""/>
              <a:defRPr/>
            </a:pPr>
            <a:r>
              <a:rPr kumimoji="0" lang="en-US" sz="2400" b="1" i="0" u="none" strike="noStrike" kern="1200" cap="none" spc="0" normalizeH="0" baseline="0" noProof="1">
                <a:ln>
                  <a:noFill/>
                </a:ln>
                <a:solidFill>
                  <a:srgbClr val="FF0000"/>
                </a:solidFill>
                <a:effectLst/>
                <a:uLnTx/>
                <a:uFillTx/>
                <a:latin typeface="Bahnschrift Light" panose="020B0502040204020203" pitchFamily="34" charset="0"/>
                <a:ea typeface="+mj-ea"/>
                <a:cs typeface="+mj-cs"/>
              </a:rPr>
              <a:t>Inclusive Mindset</a:t>
            </a:r>
            <a:endParaRPr kumimoji="0" lang="en-US" sz="2400" b="1" i="0" u="none" strike="noStrike" kern="1200" cap="none" spc="0" normalizeH="0" baseline="0" noProof="1">
              <a:ln>
                <a:noFill/>
              </a:ln>
              <a:solidFill>
                <a:srgbClr val="FF0000"/>
              </a:solidFill>
              <a:effectLst/>
              <a:uLnTx/>
              <a:uFillTx/>
              <a:latin typeface="Bahnschrift Light" panose="020B0502040204020203" pitchFamily="34" charset="0"/>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400" b="0" i="0" u="none" strike="noStrike" kern="1200" cap="none" spc="0" normalizeH="0" baseline="0" noProof="1" smtClean="0">
                <a:ln>
                  <a:noFill/>
                </a:ln>
                <a:solidFill>
                  <a:schemeClr val="tx1"/>
                </a:solidFill>
                <a:effectLst/>
                <a:uLnTx/>
                <a:uFillTx/>
                <a:latin typeface="Bahnschrift Light" panose="020B0502040204020203" pitchFamily="34" charset="0"/>
                <a:ea typeface="+mj-ea"/>
                <a:cs typeface="+mj-cs"/>
              </a:rPr>
              <a:t>Inclusive </a:t>
            </a:r>
            <a:r>
              <a:rPr kumimoji="0" lang="en-US" sz="24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rPr>
              <a:t>leaders constantly solicit feedback from those who believe, look, or act differently from them. </a:t>
            </a:r>
            <a:endParaRPr kumimoji="0" lang="en-US" sz="24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4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rPr>
              <a:t>They believe that it is important to go beyond </a:t>
            </a:r>
            <a:r>
              <a:rPr kumimoji="0" lang="en-US" sz="2400" b="0" i="0" u="none" strike="noStrike" kern="1200" cap="none" spc="0" normalizeH="0" baseline="0" noProof="1" smtClean="0">
                <a:ln>
                  <a:noFill/>
                </a:ln>
                <a:solidFill>
                  <a:schemeClr val="tx1"/>
                </a:solidFill>
                <a:effectLst/>
                <a:uLnTx/>
                <a:uFillTx/>
                <a:latin typeface="Bahnschrift Light" panose="020B0502040204020203" pitchFamily="34" charset="0"/>
                <a:ea typeface="+mj-ea"/>
                <a:cs typeface="+mj-cs"/>
              </a:rPr>
              <a:t>self-reflection, </a:t>
            </a:r>
            <a:r>
              <a:rPr kumimoji="0" lang="en-US" sz="24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rPr>
              <a:t>exhibit the behaviours they want to see in their team and value the actions connected with soliciting input from others. </a:t>
            </a:r>
            <a:endParaRPr kumimoji="0" lang="en-US" sz="24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4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rPr>
              <a:t>To accommodate those "unfamiliar" suggestions, an inclusive leader must first focus on reshaping his or her own thinking.</a:t>
            </a:r>
            <a:endParaRPr kumimoji="0" lang="en-GB" sz="24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endParaRPr>
          </a:p>
        </p:txBody>
      </p:sp>
      <p:pic>
        <p:nvPicPr>
          <p:cNvPr id="34820" name="Content Placeholder 7"/>
          <p:cNvPicPr>
            <a:picLocks noGrp="1" noChangeAspect="1"/>
          </p:cNvPicPr>
          <p:nvPr>
            <p:ph sz="half" idx="2"/>
          </p:nvPr>
        </p:nvPicPr>
        <p:blipFill>
          <a:blip r:embed="rId1"/>
          <a:srcRect/>
          <a:stretch>
            <a:fillRect/>
          </a:stretch>
        </p:blipFill>
        <p:spPr>
          <a:xfrm>
            <a:off x="6016625" y="1524000"/>
            <a:ext cx="4968875" cy="4605338"/>
          </a:xfrm>
        </p:spPr>
      </p:pic>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66B07AED-AFFC-4DDF-8E60-C52788573436}"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Title 1"/>
          <p:cNvSpPr>
            <a:spLocks noGrp="1"/>
          </p:cNvSpPr>
          <p:nvPr>
            <p:ph type="ctrTitle"/>
          </p:nvPr>
        </p:nvSpPr>
        <p:spPr>
          <a:xfrm>
            <a:off x="723900" y="1063625"/>
            <a:ext cx="6083300" cy="5187950"/>
          </a:xfrm>
        </p:spPr>
        <p:txBody>
          <a:bodyPr vert="horz" wrap="square" lIns="91440" tIns="45720" rIns="91440" bIns="45720" anchor="b" anchorCtr="0"/>
          <a:p>
            <a:pPr defTabSz="457200" eaLnBrk="1" hangingPunct="1">
              <a:buClrTx/>
              <a:buSzTx/>
              <a:buFontTx/>
            </a:pPr>
            <a:r>
              <a:rPr lang="en-US" altLang="zh-CN" sz="2200" kern="1200" dirty="0">
                <a:solidFill>
                  <a:schemeClr val="tx1"/>
                </a:solidFill>
                <a:latin typeface="Arial Nova" panose="020B0504020202020204" pitchFamily="34" charset="0"/>
                <a:ea typeface="+mj-ea"/>
                <a:cs typeface="+mj-cs"/>
              </a:rPr>
              <a:t>“Your power emanates from your people. If you abuse that power, trust erodes.” – </a:t>
            </a:r>
            <a:r>
              <a:rPr lang="en-US" altLang="zh-CN" sz="1600" i="1" kern="1200" dirty="0">
                <a:solidFill>
                  <a:schemeClr val="tx1"/>
                </a:solidFill>
                <a:latin typeface="Arial Nova" panose="020B0504020202020204" pitchFamily="34" charset="0"/>
                <a:ea typeface="+mj-ea"/>
                <a:cs typeface="+mj-cs"/>
              </a:rPr>
              <a:t>Ken Jacobs, ACC, PCC, Jacobs Consulting &amp; Executive Coaching.</a:t>
            </a:r>
            <a:br>
              <a:rPr lang="en-US" altLang="zh-CN" sz="1600" i="1" kern="1200" dirty="0">
                <a:solidFill>
                  <a:schemeClr val="tx1"/>
                </a:solidFill>
                <a:latin typeface="Arial Nova" panose="020B0504020202020204" pitchFamily="34" charset="0"/>
                <a:ea typeface="+mj-ea"/>
                <a:cs typeface="+mj-cs"/>
              </a:rPr>
            </a:br>
            <a:br>
              <a:rPr lang="en-US" altLang="zh-CN" sz="1600" i="1" kern="1200" dirty="0">
                <a:solidFill>
                  <a:schemeClr val="tx1"/>
                </a:solidFill>
                <a:latin typeface="Arial Nova" panose="020B0504020202020204" pitchFamily="34" charset="0"/>
                <a:ea typeface="+mj-ea"/>
                <a:cs typeface="+mj-cs"/>
              </a:rPr>
            </a:br>
            <a:br>
              <a:rPr lang="en-US" altLang="zh-CN" sz="2200" kern="1200" dirty="0">
                <a:solidFill>
                  <a:schemeClr val="tx1"/>
                </a:solidFill>
                <a:latin typeface="Arial Nova" panose="020B0504020202020204" pitchFamily="34" charset="0"/>
                <a:ea typeface="+mj-ea"/>
                <a:cs typeface="+mj-cs"/>
              </a:rPr>
            </a:br>
            <a:r>
              <a:rPr lang="en-US" altLang="zh-CN" sz="2200" kern="1200" dirty="0">
                <a:solidFill>
                  <a:schemeClr val="tx1"/>
                </a:solidFill>
                <a:latin typeface="Arial Nova" panose="020B0504020202020204" pitchFamily="34" charset="0"/>
                <a:ea typeface="+mj-ea"/>
                <a:cs typeface="+mj-cs"/>
              </a:rPr>
              <a:t>“Find your complement, not your duplicate.” – </a:t>
            </a:r>
            <a:r>
              <a:rPr lang="en-US" altLang="zh-CN" sz="1600" i="1" kern="1200" dirty="0">
                <a:solidFill>
                  <a:schemeClr val="tx1"/>
                </a:solidFill>
                <a:latin typeface="Arial Nova" panose="020B0504020202020204" pitchFamily="34" charset="0"/>
                <a:ea typeface="+mj-ea"/>
                <a:cs typeface="+mj-cs"/>
              </a:rPr>
              <a:t>Elise Mitchell, APR, Fellow PRSA, CEO of Mitchell Communications and Dentsu Aegis Public Relations Network.</a:t>
            </a:r>
            <a:br>
              <a:rPr lang="en-US" altLang="zh-CN" sz="1600" i="1" kern="1200" dirty="0">
                <a:solidFill>
                  <a:schemeClr val="tx1"/>
                </a:solidFill>
                <a:latin typeface="Arial Nova" panose="020B0504020202020204" pitchFamily="34" charset="0"/>
                <a:ea typeface="+mj-ea"/>
                <a:cs typeface="+mj-cs"/>
              </a:rPr>
            </a:br>
            <a:br>
              <a:rPr lang="en-US" altLang="zh-CN" sz="2200" kern="1200" dirty="0">
                <a:solidFill>
                  <a:schemeClr val="tx1"/>
                </a:solidFill>
                <a:latin typeface="Arial Nova" panose="020B0504020202020204" pitchFamily="34" charset="0"/>
                <a:ea typeface="+mj-ea"/>
                <a:cs typeface="+mj-cs"/>
              </a:rPr>
            </a:br>
            <a:r>
              <a:rPr lang="en-US" altLang="zh-CN" sz="2200" kern="1200" dirty="0">
                <a:solidFill>
                  <a:schemeClr val="tx1"/>
                </a:solidFill>
                <a:latin typeface="Arial Nova" panose="020B0504020202020204" pitchFamily="34" charset="0"/>
                <a:ea typeface="+mj-ea"/>
                <a:cs typeface="+mj-cs"/>
              </a:rPr>
              <a:t>“Legacy will be determined by what you gave, not by what you gained.” – </a:t>
            </a:r>
            <a:r>
              <a:rPr lang="en-US" altLang="zh-CN" sz="1600" kern="1200" dirty="0">
                <a:solidFill>
                  <a:schemeClr val="tx1"/>
                </a:solidFill>
                <a:latin typeface="Arial Nova" panose="020B0504020202020204" pitchFamily="34" charset="0"/>
                <a:ea typeface="+mj-ea"/>
                <a:cs typeface="+mj-cs"/>
              </a:rPr>
              <a:t>Tom Hoog, Fellow PRSA, vice chairman, H+K Strategies.</a:t>
            </a:r>
            <a:br>
              <a:rPr lang="en-US" altLang="zh-CN" sz="1600" kern="1200" dirty="0">
                <a:solidFill>
                  <a:schemeClr val="tx1"/>
                </a:solidFill>
                <a:latin typeface="Arial Nova" panose="020B0504020202020204" pitchFamily="34" charset="0"/>
                <a:ea typeface="+mj-ea"/>
                <a:cs typeface="+mj-cs"/>
              </a:rPr>
            </a:br>
            <a:br>
              <a:rPr lang="en-US" altLang="zh-CN" sz="1600" kern="1200" dirty="0">
                <a:solidFill>
                  <a:schemeClr val="tx1"/>
                </a:solidFill>
                <a:latin typeface="Arial Nova" panose="020B0504020202020204" pitchFamily="34" charset="0"/>
                <a:ea typeface="+mj-ea"/>
                <a:cs typeface="+mj-cs"/>
              </a:rPr>
            </a:br>
            <a:br>
              <a:rPr lang="en-US" altLang="zh-CN" sz="1600" kern="1200" dirty="0">
                <a:solidFill>
                  <a:schemeClr val="tx1"/>
                </a:solidFill>
                <a:latin typeface="Arial Nova" panose="020B0504020202020204" pitchFamily="34" charset="0"/>
                <a:ea typeface="+mj-ea"/>
                <a:cs typeface="+mj-cs"/>
              </a:rPr>
            </a:br>
            <a:br>
              <a:rPr lang="en-US" altLang="zh-CN" sz="1600" kern="1200" dirty="0">
                <a:solidFill>
                  <a:schemeClr val="tx1"/>
                </a:solidFill>
                <a:latin typeface="Arial Nova" panose="020B0504020202020204" pitchFamily="34" charset="0"/>
                <a:ea typeface="+mj-ea"/>
                <a:cs typeface="+mj-cs"/>
              </a:rPr>
            </a:br>
            <a:endParaRPr lang="en-US" altLang="zh-CN" sz="1600" kern="1200" dirty="0">
              <a:solidFill>
                <a:schemeClr val="tx1"/>
              </a:solidFill>
              <a:latin typeface="Arial Nova" panose="020B0504020202020204" pitchFamily="34" charset="0"/>
              <a:ea typeface="+mj-ea"/>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A2CFFA36-EE35-4918-BAFF-1B2480A850F8}"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pic>
        <p:nvPicPr>
          <p:cNvPr id="15364" name="Picture 100"/>
          <p:cNvPicPr/>
          <p:nvPr/>
        </p:nvPicPr>
        <p:blipFill>
          <a:blip r:embed="rId1"/>
          <a:stretch>
            <a:fillRect/>
          </a:stretch>
        </p:blipFill>
        <p:spPr>
          <a:xfrm>
            <a:off x="6807200" y="1223963"/>
            <a:ext cx="4383088" cy="4903787"/>
          </a:xfrm>
          <a:prstGeom prst="rect">
            <a:avLst/>
          </a:prstGeom>
          <a:noFill/>
          <a:ln w="9525">
            <a:noFill/>
          </a:ln>
        </p:spPr>
      </p:pic>
    </p:spTree>
  </p:cSld>
  <p:clrMapOvr>
    <a:masterClrMapping/>
  </p:clrMapOvr>
  <p:transition spd="med">
    <p:pull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2" name="Title 1"/>
          <p:cNvSpPr>
            <a:spLocks noGrp="1"/>
          </p:cNvSpPr>
          <p:nvPr>
            <p:ph type="title"/>
          </p:nvPr>
        </p:nvSpPr>
        <p:spPr>
          <a:xfrm>
            <a:off x="646113" y="452438"/>
            <a:ext cx="9404350" cy="611187"/>
          </a:xfrm>
        </p:spPr>
        <p:txBody>
          <a:bodyPr vert="horz" wrap="square" lIns="91440" tIns="45720" rIns="91440" bIns="45720" anchor="t" anchorCtr="0"/>
          <a:p>
            <a:pPr eaLnBrk="1" hangingPunct="1"/>
            <a:r>
              <a:rPr lang="en-US" altLang="zh-CN" sz="2600" b="1" dirty="0">
                <a:latin typeface="Avenir Next LT Pro" pitchFamily="34" charset="0"/>
              </a:rPr>
              <a:t>LEADERSHIP AND THE MINDSET- THE BIG FOUR</a:t>
            </a:r>
            <a:endParaRPr lang="en-GB" altLang="en-US" sz="2600" b="1" dirty="0">
              <a:latin typeface="Avenir Next LT Pro" pitchFamily="34" charset="0"/>
            </a:endParaRPr>
          </a:p>
        </p:txBody>
      </p:sp>
      <p:sp>
        <p:nvSpPr>
          <p:cNvPr id="35843" name="Content Placeholder 2"/>
          <p:cNvSpPr>
            <a:spLocks noGrp="1"/>
          </p:cNvSpPr>
          <p:nvPr>
            <p:ph sz="half" idx="1"/>
          </p:nvPr>
        </p:nvSpPr>
        <p:spPr>
          <a:xfrm>
            <a:off x="744538" y="1241425"/>
            <a:ext cx="5095875" cy="5014913"/>
          </a:xfrm>
        </p:spPr>
        <p:txBody>
          <a:bodyPr vert="horz" wrap="square" lIns="91440" tIns="45720" rIns="91440" bIns="45720" anchor="t" anchorCtr="0"/>
          <a:p>
            <a:pPr defTabSz="457200" eaLnBrk="1" hangingPunct="1">
              <a:lnSpc>
                <a:spcPct val="80000"/>
              </a:lnSpc>
              <a:spcBef>
                <a:spcPts val="800"/>
              </a:spcBef>
              <a:buClr>
                <a:schemeClr val="accent1"/>
              </a:buClr>
              <a:buSzPct val="80000"/>
              <a:buFont typeface="Wingdings 3" panose="05040102010807070707" pitchFamily="18" charset="2"/>
              <a:buChar char=""/>
            </a:pPr>
            <a:r>
              <a:rPr lang="en-US" altLang="zh-CN" sz="1900" b="1" dirty="0">
                <a:solidFill>
                  <a:srgbClr val="FF0000"/>
                </a:solidFill>
                <a:latin typeface="Bahnschrift Light" panose="020B0502040204020203" pitchFamily="34" charset="0"/>
              </a:rPr>
              <a:t>Agile Mindset</a:t>
            </a:r>
            <a:endParaRPr lang="en-US" altLang="zh-CN" sz="1900" b="1" dirty="0">
              <a:solidFill>
                <a:srgbClr val="FF0000"/>
              </a:solidFill>
              <a:latin typeface="Bahnschrift Light" panose="020B0502040204020203" pitchFamily="34" charset="0"/>
            </a:endParaRPr>
          </a:p>
          <a:p>
            <a:pPr defTabSz="457200" eaLnBrk="1" hangingPunct="1">
              <a:lnSpc>
                <a:spcPct val="80000"/>
              </a:lnSpc>
              <a:spcBef>
                <a:spcPts val="800"/>
              </a:spcBef>
              <a:buClr>
                <a:schemeClr val="accent1"/>
              </a:buClr>
              <a:buSzPct val="80000"/>
              <a:buFont typeface="Wingdings 3" panose="05040102010807070707" pitchFamily="18" charset="2"/>
              <a:buNone/>
            </a:pPr>
            <a:r>
              <a:rPr lang="en-US" altLang="zh-CN" sz="1900" dirty="0">
                <a:latin typeface="Bahnschrift Light" panose="020B0502040204020203" pitchFamily="34" charset="0"/>
              </a:rPr>
              <a:t>The capacity to adjust to workplace dynamics and obstacles as well as overcome them is one of an agile leader's most crucial skills. </a:t>
            </a:r>
            <a:endParaRPr lang="en-US" altLang="zh-CN" sz="1900" dirty="0">
              <a:latin typeface="Bahnschrift Light" panose="020B0502040204020203" pitchFamily="34" charset="0"/>
            </a:endParaRPr>
          </a:p>
          <a:p>
            <a:pPr defTabSz="457200" eaLnBrk="1" hangingPunct="1">
              <a:lnSpc>
                <a:spcPct val="80000"/>
              </a:lnSpc>
              <a:spcBef>
                <a:spcPts val="800"/>
              </a:spcBef>
              <a:buClr>
                <a:schemeClr val="accent1"/>
              </a:buClr>
              <a:buSzPct val="80000"/>
              <a:buFont typeface="Wingdings 3" panose="05040102010807070707" pitchFamily="18" charset="2"/>
              <a:buNone/>
            </a:pPr>
            <a:endParaRPr lang="en-US" altLang="zh-CN" sz="1900" dirty="0">
              <a:latin typeface="Bahnschrift Light" panose="020B0502040204020203" pitchFamily="34" charset="0"/>
            </a:endParaRPr>
          </a:p>
          <a:p>
            <a:pPr defTabSz="457200" eaLnBrk="1" hangingPunct="1">
              <a:lnSpc>
                <a:spcPct val="80000"/>
              </a:lnSpc>
              <a:spcBef>
                <a:spcPts val="800"/>
              </a:spcBef>
              <a:buClr>
                <a:schemeClr val="accent1"/>
              </a:buClr>
              <a:buSzPct val="80000"/>
              <a:buFont typeface="Wingdings 3" panose="05040102010807070707" pitchFamily="18" charset="2"/>
              <a:buNone/>
            </a:pPr>
            <a:r>
              <a:rPr lang="en-US" altLang="zh-CN" sz="1900" dirty="0">
                <a:latin typeface="Bahnschrift Light" panose="020B0502040204020203" pitchFamily="34" charset="0"/>
              </a:rPr>
              <a:t>Agile leaders are abandoning outdated procedures and practices in favor of fresh, creative ideas by becoming comfortable with the uncomfortable, and are always ready to push forward even when the details are sketchy. </a:t>
            </a:r>
            <a:endParaRPr lang="en-US" altLang="zh-CN" sz="1900" dirty="0">
              <a:latin typeface="Bahnschrift Light" panose="020B0502040204020203" pitchFamily="34" charset="0"/>
            </a:endParaRPr>
          </a:p>
          <a:p>
            <a:pPr defTabSz="457200" eaLnBrk="1" hangingPunct="1">
              <a:lnSpc>
                <a:spcPct val="80000"/>
              </a:lnSpc>
              <a:spcBef>
                <a:spcPts val="800"/>
              </a:spcBef>
              <a:buClr>
                <a:schemeClr val="accent1"/>
              </a:buClr>
              <a:buSzPct val="80000"/>
              <a:buFont typeface="Wingdings 3" panose="05040102010807070707" pitchFamily="18" charset="2"/>
              <a:buNone/>
            </a:pPr>
            <a:endParaRPr lang="en-US" altLang="zh-CN" sz="1900" dirty="0">
              <a:latin typeface="Bahnschrift Light" panose="020B0502040204020203" pitchFamily="34" charset="0"/>
            </a:endParaRPr>
          </a:p>
          <a:p>
            <a:pPr defTabSz="457200" eaLnBrk="1" hangingPunct="1">
              <a:lnSpc>
                <a:spcPct val="80000"/>
              </a:lnSpc>
              <a:spcBef>
                <a:spcPts val="800"/>
              </a:spcBef>
              <a:buClr>
                <a:schemeClr val="accent1"/>
              </a:buClr>
              <a:buSzPct val="80000"/>
              <a:buFont typeface="Wingdings 3" panose="05040102010807070707" pitchFamily="18" charset="2"/>
              <a:buNone/>
            </a:pPr>
            <a:r>
              <a:rPr lang="en-US" altLang="zh-CN" sz="1900" dirty="0">
                <a:latin typeface="Bahnschrift Light" panose="020B0502040204020203" pitchFamily="34" charset="0"/>
              </a:rPr>
              <a:t>Agile leaders are adaptable enough to modify or alter their plan in response to fresh facts or circumstances. They are not afraid of failure since they consider it as a necessary part of the process.</a:t>
            </a:r>
            <a:endParaRPr lang="en-GB" altLang="en-US" sz="1900" dirty="0">
              <a:latin typeface="Bahnschrift Light" panose="020B0502040204020203" pitchFamily="34" charset="0"/>
            </a:endParaRPr>
          </a:p>
        </p:txBody>
      </p:sp>
      <p:pic>
        <p:nvPicPr>
          <p:cNvPr id="35844" name="Content Placeholder 7"/>
          <p:cNvPicPr>
            <a:picLocks noGrp="1" noChangeAspect="1"/>
          </p:cNvPicPr>
          <p:nvPr>
            <p:ph sz="half" idx="2"/>
          </p:nvPr>
        </p:nvPicPr>
        <p:blipFill>
          <a:blip r:embed="rId1"/>
          <a:srcRect/>
          <a:stretch>
            <a:fillRect/>
          </a:stretch>
        </p:blipFill>
        <p:spPr>
          <a:xfrm>
            <a:off x="5938838" y="1608138"/>
            <a:ext cx="4811712" cy="4251325"/>
          </a:xfrm>
        </p:spPr>
      </p:pic>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2F5FA85D-F449-41C8-A7CD-472B8400E5F6}"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6" name="Title 1"/>
          <p:cNvSpPr>
            <a:spLocks noGrp="1"/>
          </p:cNvSpPr>
          <p:nvPr>
            <p:ph type="title"/>
          </p:nvPr>
        </p:nvSpPr>
        <p:spPr>
          <a:xfrm>
            <a:off x="646113" y="452438"/>
            <a:ext cx="9404350" cy="611187"/>
          </a:xfrm>
        </p:spPr>
        <p:txBody>
          <a:bodyPr vert="horz" wrap="square" lIns="91440" tIns="45720" rIns="91440" bIns="45720" anchor="t" anchorCtr="0"/>
          <a:p>
            <a:pPr eaLnBrk="1" hangingPunct="1"/>
            <a:r>
              <a:rPr lang="en-US" altLang="zh-CN" sz="2600" b="1" dirty="0">
                <a:latin typeface="Avenir Next LT Pro" pitchFamily="34" charset="0"/>
              </a:rPr>
              <a:t>LEADERSHIP AND THE MINDSET- THE BIG FOUR</a:t>
            </a:r>
            <a:endParaRPr lang="en-GB" altLang="en-US" sz="2600" b="1" dirty="0">
              <a:latin typeface="Avenir Next LT Pro" pitchFamily="34" charset="0"/>
            </a:endParaRPr>
          </a:p>
        </p:txBody>
      </p:sp>
      <p:sp>
        <p:nvSpPr>
          <p:cNvPr id="3" name="Content Placeholder 2"/>
          <p:cNvSpPr>
            <a:spLocks noGrp="1"/>
          </p:cNvSpPr>
          <p:nvPr>
            <p:ph sz="half" idx="1"/>
          </p:nvPr>
        </p:nvSpPr>
        <p:spPr>
          <a:xfrm>
            <a:off x="744538" y="1279525"/>
            <a:ext cx="5216525" cy="4976813"/>
          </a:xfrm>
        </p:spPr>
        <p:txBody>
          <a:bodyPr vert="horz" wrap="square" lIns="91440" tIns="45720" rIns="91440" bIns="45720" numCol="1" anchor="t" anchorCtr="0" compatLnSpc="1">
            <a:normAutofit fontScale="92500"/>
          </a:bodyPr>
          <a:lstStyle/>
          <a:p>
            <a:pPr marL="342900" marR="0" lvl="0" indent="-34290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Char char=""/>
              <a:defRPr/>
            </a:pPr>
            <a:r>
              <a:rPr kumimoji="0" lang="en-US" sz="2400" b="1" i="0" u="none" strike="noStrike" kern="1200" cap="none" spc="0" normalizeH="0" baseline="0" noProof="1">
                <a:ln>
                  <a:noFill/>
                </a:ln>
                <a:solidFill>
                  <a:srgbClr val="FF0000"/>
                </a:solidFill>
                <a:effectLst/>
                <a:uLnTx/>
                <a:uFillTx/>
                <a:latin typeface="Bahnschrift Light" panose="020B0502040204020203" pitchFamily="34" charset="0"/>
                <a:ea typeface="+mj-ea"/>
                <a:cs typeface="+mj-cs"/>
              </a:rPr>
              <a:t>Enterprise Mindset</a:t>
            </a:r>
            <a:endParaRPr kumimoji="0" lang="en-US" sz="2400" b="1" i="0" u="none" strike="noStrike" kern="1200" cap="none" spc="0" normalizeH="0" baseline="0" noProof="1">
              <a:ln>
                <a:noFill/>
              </a:ln>
              <a:solidFill>
                <a:srgbClr val="FF0000"/>
              </a:solidFill>
              <a:effectLst/>
              <a:uLnTx/>
              <a:uFillTx/>
              <a:latin typeface="Bahnschrift Light" panose="020B0502040204020203" pitchFamily="34" charset="0"/>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4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rPr>
              <a:t>Leaders with an enterprise mindset  give goals clarity and connect team success to organizational outcomes. </a:t>
            </a:r>
            <a:endParaRPr kumimoji="0" lang="en-US" sz="24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4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rPr>
              <a:t>Leaders promote an enterprise attitude when they can fundamentally assist people in connecting their own and their team's work to organizational goals. </a:t>
            </a:r>
            <a:endParaRPr kumimoji="0" lang="en-US" sz="24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4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rPr>
              <a:t>Employees can become </a:t>
            </a:r>
            <a:r>
              <a:rPr kumimoji="0" lang="en-US" sz="2400" b="0" i="0" u="none" strike="noStrike" kern="1200" cap="none" spc="0" normalizeH="0" baseline="0" noProof="1" smtClean="0">
                <a:ln>
                  <a:noFill/>
                </a:ln>
                <a:solidFill>
                  <a:schemeClr val="tx1"/>
                </a:solidFill>
                <a:effectLst/>
                <a:uLnTx/>
                <a:uFillTx/>
                <a:latin typeface="Bahnschrift Light" panose="020B0502040204020203" pitchFamily="34" charset="0"/>
                <a:ea typeface="+mj-ea"/>
                <a:cs typeface="+mj-cs"/>
              </a:rPr>
              <a:t>stalled </a:t>
            </a:r>
            <a:r>
              <a:rPr kumimoji="0" lang="en-US" sz="24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rPr>
              <a:t>in routine tasks that occasionally feel unrelated to a bigger goal. Therefore, it is the responsibility of the leader to continually make those connections.</a:t>
            </a:r>
            <a:endParaRPr kumimoji="0" lang="en-GB" sz="24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endParaRPr>
          </a:p>
        </p:txBody>
      </p:sp>
      <p:pic>
        <p:nvPicPr>
          <p:cNvPr id="36868" name="Content Placeholder 7"/>
          <p:cNvPicPr>
            <a:picLocks noGrp="1" noChangeAspect="1"/>
          </p:cNvPicPr>
          <p:nvPr>
            <p:ph sz="half" idx="2"/>
          </p:nvPr>
        </p:nvPicPr>
        <p:blipFill>
          <a:blip r:embed="rId1"/>
          <a:srcRect/>
          <a:stretch>
            <a:fillRect/>
          </a:stretch>
        </p:blipFill>
        <p:spPr>
          <a:xfrm>
            <a:off x="6108700" y="1279525"/>
            <a:ext cx="4662488" cy="4822825"/>
          </a:xfrm>
        </p:spPr>
      </p:pic>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C71D9CE2-586D-491D-8167-7D3BF57D2387}"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Title 1"/>
          <p:cNvSpPr>
            <a:spLocks noGrp="1"/>
          </p:cNvSpPr>
          <p:nvPr>
            <p:ph type="ctrTitle"/>
          </p:nvPr>
        </p:nvSpPr>
        <p:spPr>
          <a:xfrm>
            <a:off x="628650" y="889000"/>
            <a:ext cx="9723438" cy="5407025"/>
          </a:xfrm>
        </p:spPr>
        <p:txBody>
          <a:bodyPr vert="horz" wrap="square" lIns="91440" tIns="45720" rIns="91440" bIns="45720" anchor="b" anchorCtr="0"/>
          <a:p>
            <a:pPr defTabSz="457200" eaLnBrk="1" hangingPunct="1">
              <a:buClrTx/>
              <a:buSzTx/>
              <a:buFontTx/>
            </a:pPr>
            <a:r>
              <a:rPr lang="en-US" altLang="zh-CN" sz="2800" b="1" kern="1200" dirty="0">
                <a:solidFill>
                  <a:schemeClr val="tx1"/>
                </a:solidFill>
                <a:latin typeface="Avenir Next LT Pro" pitchFamily="34" charset="0"/>
                <a:ea typeface="Arial Unicode MS" panose="020B0604020202020204" pitchFamily="34" charset="-128"/>
                <a:cs typeface="+mj-cs"/>
              </a:rPr>
              <a:t>OTHER CONCEPTS OF MINDSET IN LEADERSHIP </a:t>
            </a:r>
            <a:br>
              <a:rPr lang="en-US" altLang="zh-CN" sz="2800" b="1" kern="1200" dirty="0">
                <a:solidFill>
                  <a:schemeClr val="tx1"/>
                </a:solidFill>
                <a:latin typeface="Avenir Next LT Pro" pitchFamily="34" charset="0"/>
                <a:ea typeface="Arial Unicode MS" panose="020B0604020202020204" pitchFamily="34" charset="-128"/>
                <a:cs typeface="+mj-cs"/>
              </a:rPr>
            </a:br>
            <a:br>
              <a:rPr lang="en-US" altLang="zh-CN" sz="2800" b="1" kern="1200" dirty="0">
                <a:solidFill>
                  <a:schemeClr val="tx1"/>
                </a:solidFill>
                <a:latin typeface="Avenir Next LT Pro" pitchFamily="34" charset="0"/>
                <a:ea typeface="Arial Unicode MS" panose="020B0604020202020204" pitchFamily="34" charset="-128"/>
                <a:cs typeface="+mj-cs"/>
              </a:rPr>
            </a:br>
            <a:br>
              <a:rPr lang="en-US" altLang="zh-CN" sz="2800" b="1" kern="1200" dirty="0">
                <a:solidFill>
                  <a:schemeClr val="tx1"/>
                </a:solidFill>
                <a:latin typeface="Avenir Next LT Pro" pitchFamily="34" charset="0"/>
                <a:ea typeface="Arial Unicode MS" panose="020B0604020202020204" pitchFamily="34" charset="-128"/>
                <a:cs typeface="+mj-cs"/>
              </a:rPr>
            </a:br>
            <a:br>
              <a:rPr lang="en-US" altLang="zh-CN" sz="2800" b="1" kern="1200" dirty="0">
                <a:solidFill>
                  <a:schemeClr val="tx1"/>
                </a:solidFill>
                <a:latin typeface="Avenir Next LT Pro" pitchFamily="34" charset="0"/>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endParaRPr lang="en-US" altLang="zh-CN" sz="2000" i="1" kern="1200" dirty="0">
              <a:solidFill>
                <a:schemeClr val="bg1"/>
              </a:solidFill>
              <a:latin typeface="Arial Unicode MS" panose="020B0604020202020204" pitchFamily="34" charset="-128"/>
              <a:ea typeface="Arial Unicode MS" panose="020B0604020202020204" pitchFamily="34" charset="-128"/>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845E6BF8-A0ED-496C-B56E-67CA980214ED}"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4" name="Title 1"/>
          <p:cNvSpPr>
            <a:spLocks noGrp="1"/>
          </p:cNvSpPr>
          <p:nvPr>
            <p:ph type="title"/>
          </p:nvPr>
        </p:nvSpPr>
        <p:spPr>
          <a:xfrm>
            <a:off x="646113" y="452438"/>
            <a:ext cx="9404350" cy="611187"/>
          </a:xfrm>
        </p:spPr>
        <p:txBody>
          <a:bodyPr vert="horz" wrap="square" lIns="91440" tIns="45720" rIns="91440" bIns="45720" anchor="t" anchorCtr="0"/>
          <a:p>
            <a:pPr eaLnBrk="1" hangingPunct="1"/>
            <a:r>
              <a:rPr lang="en-US" altLang="zh-CN" sz="2600" b="1" dirty="0">
                <a:latin typeface="Avenir Next LT Pro" pitchFamily="34" charset="0"/>
              </a:rPr>
              <a:t>LEADERSHIP AND THE MINDSET- THE PROBING SIX</a:t>
            </a:r>
            <a:endParaRPr lang="en-GB" altLang="en-US" sz="2600" b="1" dirty="0">
              <a:latin typeface="Avenir Next LT Pro" pitchFamily="34" charset="0"/>
            </a:endParaRPr>
          </a:p>
        </p:txBody>
      </p:sp>
      <p:sp>
        <p:nvSpPr>
          <p:cNvPr id="3" name="Content Placeholder 2"/>
          <p:cNvSpPr>
            <a:spLocks noGrp="1"/>
          </p:cNvSpPr>
          <p:nvPr>
            <p:ph sz="half" idx="1"/>
          </p:nvPr>
        </p:nvSpPr>
        <p:spPr>
          <a:xfrm>
            <a:off x="744538" y="1346200"/>
            <a:ext cx="5216525" cy="4910138"/>
          </a:xfrm>
        </p:spPr>
        <p:txBody>
          <a:bodyPr vert="horz" wrap="square" lIns="91440" tIns="45720" rIns="91440" bIns="45720" numCol="1" anchor="t" anchorCtr="0" compatLnSpc="1"/>
          <a:p>
            <a:pPr defTabSz="457200" eaLnBrk="1" hangingPunct="1">
              <a:lnSpc>
                <a:spcPct val="80000"/>
              </a:lnSpc>
              <a:spcBef>
                <a:spcPts val="900"/>
              </a:spcBef>
              <a:buClr>
                <a:schemeClr val="accent1"/>
              </a:buClr>
              <a:buSzPct val="80000"/>
              <a:buFont typeface="Wingdings 3" panose="05040102010807070707" pitchFamily="18" charset="2"/>
              <a:buChar char=""/>
            </a:pPr>
            <a:r>
              <a:rPr lang="en-US" altLang="zh-CN" sz="2000" b="1" dirty="0">
                <a:solidFill>
                  <a:srgbClr val="FF0000"/>
                </a:solidFill>
                <a:latin typeface="Bahnschrift Light" panose="020B0502040204020203" pitchFamily="34" charset="0"/>
              </a:rPr>
              <a:t>The Sociopath Mindset</a:t>
            </a:r>
            <a:endParaRPr lang="en-US" altLang="zh-CN" sz="2000" b="1" dirty="0">
              <a:solidFill>
                <a:srgbClr val="FF0000"/>
              </a:solidFill>
              <a:latin typeface="Bahnschrift Light" panose="020B0502040204020203" pitchFamily="34" charset="0"/>
            </a:endParaRPr>
          </a:p>
          <a:p>
            <a:pPr defTabSz="457200" eaLnBrk="1" hangingPunct="1">
              <a:lnSpc>
                <a:spcPct val="80000"/>
              </a:lnSpc>
              <a:spcBef>
                <a:spcPts val="900"/>
              </a:spcBef>
              <a:buClr>
                <a:schemeClr val="accent1"/>
              </a:buClr>
              <a:buSzPct val="80000"/>
              <a:buFont typeface="Wingdings 3" panose="05040102010807070707" pitchFamily="18" charset="2"/>
              <a:buNone/>
            </a:pPr>
            <a:r>
              <a:rPr lang="en-US" altLang="zh-CN" sz="2000" dirty="0">
                <a:latin typeface="Bahnschrift Light" panose="020B0502040204020203" pitchFamily="34" charset="0"/>
              </a:rPr>
              <a:t>People that show a reckless disregard for anybody outside themselves exhibit the most constricting and dangerous attitude, known as the Sociopath. </a:t>
            </a:r>
            <a:endParaRPr lang="en-US" altLang="zh-CN" sz="2000" dirty="0">
              <a:latin typeface="Bahnschrift Light" panose="020B0502040204020203" pitchFamily="34" charset="0"/>
            </a:endParaRPr>
          </a:p>
          <a:p>
            <a:pPr defTabSz="457200" eaLnBrk="1" hangingPunct="1">
              <a:lnSpc>
                <a:spcPct val="80000"/>
              </a:lnSpc>
              <a:spcBef>
                <a:spcPts val="900"/>
              </a:spcBef>
              <a:buClr>
                <a:schemeClr val="accent1"/>
              </a:buClr>
              <a:buSzPct val="80000"/>
              <a:buFont typeface="Wingdings 3" panose="05040102010807070707" pitchFamily="18" charset="2"/>
              <a:buNone/>
            </a:pPr>
            <a:endParaRPr lang="en-US" altLang="zh-CN" sz="2000" dirty="0">
              <a:latin typeface="Bahnschrift Light" panose="020B0502040204020203" pitchFamily="34" charset="0"/>
            </a:endParaRPr>
          </a:p>
          <a:p>
            <a:pPr defTabSz="457200" eaLnBrk="1" hangingPunct="1">
              <a:lnSpc>
                <a:spcPct val="80000"/>
              </a:lnSpc>
              <a:spcBef>
                <a:spcPts val="900"/>
              </a:spcBef>
              <a:buClr>
                <a:schemeClr val="accent1"/>
              </a:buClr>
              <a:buSzPct val="80000"/>
              <a:buFont typeface="Wingdings 3" panose="05040102010807070707" pitchFamily="18" charset="2"/>
              <a:buNone/>
            </a:pPr>
            <a:r>
              <a:rPr lang="en-US" altLang="zh-CN" sz="2000" dirty="0">
                <a:latin typeface="Bahnschrift Light" panose="020B0502040204020203" pitchFamily="34" charset="0"/>
              </a:rPr>
              <a:t>Leaders who have a high concentration of this attitude often exhibit characteristics of antisocial personality disorder, such as lack of empathy and indifference to the emotional and physical suffering of others. </a:t>
            </a:r>
            <a:endParaRPr lang="en-US" altLang="zh-CN" sz="2000" dirty="0">
              <a:latin typeface="Bahnschrift Light" panose="020B0502040204020203" pitchFamily="34" charset="0"/>
            </a:endParaRPr>
          </a:p>
          <a:p>
            <a:pPr defTabSz="457200" eaLnBrk="1" hangingPunct="1">
              <a:lnSpc>
                <a:spcPct val="80000"/>
              </a:lnSpc>
              <a:spcBef>
                <a:spcPts val="900"/>
              </a:spcBef>
              <a:buClr>
                <a:schemeClr val="accent1"/>
              </a:buClr>
              <a:buSzPct val="80000"/>
              <a:buFont typeface="Wingdings 3" panose="05040102010807070707" pitchFamily="18" charset="2"/>
              <a:buNone/>
            </a:pPr>
            <a:endParaRPr lang="en-US" altLang="zh-CN" sz="2000" dirty="0">
              <a:latin typeface="Bahnschrift Light" panose="020B0502040204020203" pitchFamily="34" charset="0"/>
            </a:endParaRPr>
          </a:p>
          <a:p>
            <a:pPr defTabSz="457200" eaLnBrk="1" hangingPunct="1">
              <a:lnSpc>
                <a:spcPct val="80000"/>
              </a:lnSpc>
              <a:spcBef>
                <a:spcPts val="900"/>
              </a:spcBef>
              <a:buClr>
                <a:schemeClr val="accent1"/>
              </a:buClr>
              <a:buSzPct val="80000"/>
              <a:buFont typeface="Wingdings 3" panose="05040102010807070707" pitchFamily="18" charset="2"/>
              <a:buNone/>
            </a:pPr>
            <a:r>
              <a:rPr lang="en-US" altLang="zh-CN" sz="2000" dirty="0">
                <a:latin typeface="Bahnschrift Light" panose="020B0502040204020203" pitchFamily="34" charset="0"/>
              </a:rPr>
              <a:t>Additionally, they are frequently charismatic and very skilled at controlling other people and the organizational systems..</a:t>
            </a:r>
            <a:endParaRPr lang="en-GB" altLang="en-US" sz="2000" dirty="0">
              <a:latin typeface="Bahnschrift Light" panose="020B0502040204020203" pitchFamily="34" charset="0"/>
            </a:endParaRPr>
          </a:p>
        </p:txBody>
      </p:sp>
      <p:pic>
        <p:nvPicPr>
          <p:cNvPr id="38916" name="Content Placeholder 6"/>
          <p:cNvPicPr>
            <a:picLocks noGrp="1" noChangeAspect="1"/>
          </p:cNvPicPr>
          <p:nvPr>
            <p:ph sz="half" idx="2"/>
          </p:nvPr>
        </p:nvPicPr>
        <p:blipFill>
          <a:blip r:embed="rId1"/>
          <a:srcRect/>
          <a:stretch>
            <a:fillRect/>
          </a:stretch>
        </p:blipFill>
        <p:spPr>
          <a:xfrm>
            <a:off x="6003925" y="1550988"/>
            <a:ext cx="4781550" cy="4537075"/>
          </a:xfrm>
        </p:spPr>
      </p:pic>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00006619-E652-44A3-8345-AF09AA06F666}"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8" name="Title 1"/>
          <p:cNvSpPr>
            <a:spLocks noGrp="1"/>
          </p:cNvSpPr>
          <p:nvPr>
            <p:ph type="title"/>
          </p:nvPr>
        </p:nvSpPr>
        <p:spPr>
          <a:xfrm>
            <a:off x="646113" y="452438"/>
            <a:ext cx="9404350" cy="611187"/>
          </a:xfrm>
        </p:spPr>
        <p:txBody>
          <a:bodyPr vert="horz" wrap="square" lIns="91440" tIns="45720" rIns="91440" bIns="45720" anchor="t" anchorCtr="0"/>
          <a:p>
            <a:pPr eaLnBrk="1" hangingPunct="1"/>
            <a:r>
              <a:rPr lang="en-US" altLang="zh-CN" sz="2600" b="1" dirty="0">
                <a:latin typeface="Avenir Next LT Pro" pitchFamily="34" charset="0"/>
              </a:rPr>
              <a:t>LEADERSHIP AND THE MINDSET- THE PROBING SIX</a:t>
            </a:r>
            <a:endParaRPr lang="en-GB" altLang="en-US" sz="2600" b="1" dirty="0">
              <a:latin typeface="Avenir Next LT Pro" pitchFamily="34" charset="0"/>
            </a:endParaRPr>
          </a:p>
        </p:txBody>
      </p:sp>
      <p:sp>
        <p:nvSpPr>
          <p:cNvPr id="3" name="Content Placeholder 2"/>
          <p:cNvSpPr>
            <a:spLocks noGrp="1"/>
          </p:cNvSpPr>
          <p:nvPr>
            <p:ph sz="half" idx="1"/>
          </p:nvPr>
        </p:nvSpPr>
        <p:spPr>
          <a:xfrm>
            <a:off x="485775" y="1214438"/>
            <a:ext cx="6107113" cy="5041900"/>
          </a:xfrm>
        </p:spPr>
        <p:txBody>
          <a:bodyPr vert="horz" wrap="square" lIns="91440" tIns="45720" rIns="91440" bIns="45720" numCol="1" anchor="t" anchorCtr="0" compatLnSpc="1"/>
          <a:p>
            <a:pPr defTabSz="457200" eaLnBrk="1" hangingPunct="1">
              <a:lnSpc>
                <a:spcPct val="80000"/>
              </a:lnSpc>
              <a:spcBef>
                <a:spcPts val="900"/>
              </a:spcBef>
              <a:buClr>
                <a:schemeClr val="accent1"/>
              </a:buClr>
              <a:buSzPct val="80000"/>
              <a:buFont typeface="Wingdings 3" panose="05040102010807070707" pitchFamily="18" charset="2"/>
              <a:buChar char=""/>
            </a:pPr>
            <a:r>
              <a:rPr lang="en-US" altLang="zh-CN" sz="2200" b="1" dirty="0">
                <a:solidFill>
                  <a:srgbClr val="FF0000"/>
                </a:solidFill>
                <a:latin typeface="Bahnschrift Light" panose="020B0502040204020203" pitchFamily="34" charset="0"/>
              </a:rPr>
              <a:t>The Egoist Mindset</a:t>
            </a:r>
            <a:endParaRPr lang="en-US" altLang="zh-CN" sz="2200" b="1" dirty="0">
              <a:solidFill>
                <a:srgbClr val="FF0000"/>
              </a:solidFill>
              <a:latin typeface="Bahnschrift Light" panose="020B0502040204020203" pitchFamily="34" charset="0"/>
            </a:endParaRPr>
          </a:p>
          <a:p>
            <a:pPr defTabSz="457200" eaLnBrk="1" hangingPunct="1">
              <a:lnSpc>
                <a:spcPct val="80000"/>
              </a:lnSpc>
              <a:spcBef>
                <a:spcPts val="900"/>
              </a:spcBef>
              <a:buClr>
                <a:schemeClr val="accent1"/>
              </a:buClr>
              <a:buSzPct val="80000"/>
              <a:buFont typeface="Wingdings 3" panose="05040102010807070707" pitchFamily="18" charset="2"/>
              <a:buNone/>
            </a:pPr>
            <a:r>
              <a:rPr lang="en-US" altLang="zh-CN" sz="2200" dirty="0">
                <a:latin typeface="Bahnschrift Light" panose="020B0502040204020203" pitchFamily="34" charset="0"/>
              </a:rPr>
              <a:t>	Egoistically oriented leaders are motivated by their personal desire to amass wealth, power, and status. Under this kind of leadership, an organization can develop and prosper—but only if its goals fall into line with the leader’s. </a:t>
            </a:r>
            <a:endParaRPr lang="en-US" altLang="zh-CN" sz="2200" dirty="0">
              <a:latin typeface="Bahnschrift Light" panose="020B0502040204020203" pitchFamily="34" charset="0"/>
            </a:endParaRPr>
          </a:p>
          <a:p>
            <a:pPr defTabSz="457200" eaLnBrk="1" hangingPunct="1">
              <a:lnSpc>
                <a:spcPct val="80000"/>
              </a:lnSpc>
              <a:spcBef>
                <a:spcPts val="900"/>
              </a:spcBef>
              <a:buClr>
                <a:schemeClr val="accent1"/>
              </a:buClr>
              <a:buSzPct val="80000"/>
              <a:buFont typeface="Wingdings 3" panose="05040102010807070707" pitchFamily="18" charset="2"/>
              <a:buNone/>
            </a:pPr>
            <a:endParaRPr lang="en-US" altLang="zh-CN" sz="2200" dirty="0">
              <a:latin typeface="Bahnschrift Light" panose="020B0502040204020203" pitchFamily="34" charset="0"/>
            </a:endParaRPr>
          </a:p>
          <a:p>
            <a:pPr defTabSz="457200" eaLnBrk="1" hangingPunct="1">
              <a:lnSpc>
                <a:spcPct val="80000"/>
              </a:lnSpc>
              <a:spcBef>
                <a:spcPts val="900"/>
              </a:spcBef>
              <a:buClr>
                <a:schemeClr val="accent1"/>
              </a:buClr>
              <a:buSzPct val="80000"/>
              <a:buFont typeface="Wingdings 3" panose="05040102010807070707" pitchFamily="18" charset="2"/>
              <a:buNone/>
            </a:pPr>
            <a:r>
              <a:rPr lang="en-US" altLang="zh-CN" sz="2200" dirty="0">
                <a:latin typeface="Bahnschrift Light" panose="020B0502040204020203" pitchFamily="34" charset="0"/>
              </a:rPr>
              <a:t>	The culture of an organization can be completely destroyed by an excessively egoist mindset at the highest leadership level, though, unless these goals are balanced by other factors. Most times, collective activity and helpful actions, which are essential for an organization's long-term development, are neglected by an egoistic leader.</a:t>
            </a:r>
            <a:endParaRPr lang="en-GB" altLang="en-US" sz="2200" dirty="0">
              <a:latin typeface="Bahnschrift Light" panose="020B0502040204020203" pitchFamily="34" charset="0"/>
            </a:endParaRPr>
          </a:p>
        </p:txBody>
      </p:sp>
      <p:pic>
        <p:nvPicPr>
          <p:cNvPr id="39940" name="Content Placeholder 10"/>
          <p:cNvPicPr>
            <a:picLocks noGrp="1" noChangeAspect="1"/>
          </p:cNvPicPr>
          <p:nvPr>
            <p:ph sz="half" idx="2"/>
          </p:nvPr>
        </p:nvPicPr>
        <p:blipFill>
          <a:blip r:embed="rId1"/>
          <a:srcRect/>
          <a:stretch>
            <a:fillRect/>
          </a:stretch>
        </p:blipFill>
        <p:spPr>
          <a:xfrm>
            <a:off x="6592888" y="1489075"/>
            <a:ext cx="4692650" cy="4767263"/>
          </a:xfrm>
        </p:spPr>
      </p:pic>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B9300E6F-FEFE-456C-BA11-9FC9FAB86C64}"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2" name="Title 1"/>
          <p:cNvSpPr>
            <a:spLocks noGrp="1"/>
          </p:cNvSpPr>
          <p:nvPr>
            <p:ph type="title"/>
          </p:nvPr>
        </p:nvSpPr>
        <p:spPr>
          <a:xfrm>
            <a:off x="646113" y="452438"/>
            <a:ext cx="9404350" cy="611187"/>
          </a:xfrm>
        </p:spPr>
        <p:txBody>
          <a:bodyPr vert="horz" wrap="square" lIns="91440" tIns="45720" rIns="91440" bIns="45720" anchor="t" anchorCtr="0"/>
          <a:p>
            <a:pPr eaLnBrk="1" hangingPunct="1"/>
            <a:r>
              <a:rPr lang="en-US" altLang="zh-CN" sz="2600" b="1" dirty="0">
                <a:latin typeface="Avenir Next LT Pro" pitchFamily="34" charset="0"/>
              </a:rPr>
              <a:t>LEADERSHIP AND THE MINDSET- THE PROBING SIX</a:t>
            </a:r>
            <a:endParaRPr lang="en-GB" altLang="en-US" sz="2600" b="1" dirty="0">
              <a:latin typeface="Avenir Next LT Pro" pitchFamily="34" charset="0"/>
            </a:endParaRPr>
          </a:p>
        </p:txBody>
      </p:sp>
      <p:sp>
        <p:nvSpPr>
          <p:cNvPr id="3" name="Content Placeholder 2"/>
          <p:cNvSpPr>
            <a:spLocks noGrp="1"/>
          </p:cNvSpPr>
          <p:nvPr>
            <p:ph sz="half" idx="1"/>
          </p:nvPr>
        </p:nvSpPr>
        <p:spPr>
          <a:xfrm>
            <a:off x="419100" y="1319213"/>
            <a:ext cx="6059488" cy="4937125"/>
          </a:xfrm>
        </p:spPr>
        <p:txBody>
          <a:bodyPr vert="horz" wrap="square" lIns="91440" tIns="45720" rIns="91440" bIns="45720" numCol="1" anchor="t" anchorCtr="0" compatLnSpc="1">
            <a:normAutofit fontScale="92500" lnSpcReduction="10000"/>
          </a:bodyPr>
          <a:lstStyle/>
          <a:p>
            <a:pPr marL="342900" marR="0" lvl="0" indent="-34290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Char char=""/>
              <a:defRPr/>
            </a:pPr>
            <a:r>
              <a:rPr kumimoji="0" lang="en-US" sz="2400" b="1" i="0" u="none" strike="noStrike" kern="1200" cap="none" spc="0" normalizeH="0" baseline="0" noProof="1">
                <a:ln>
                  <a:noFill/>
                </a:ln>
                <a:solidFill>
                  <a:srgbClr val="FF0000"/>
                </a:solidFill>
                <a:effectLst/>
                <a:uLnTx/>
                <a:uFillTx/>
                <a:latin typeface="Bahnschrift Light" panose="020B0502040204020203" pitchFamily="34" charset="0"/>
                <a:ea typeface="+mj-ea"/>
                <a:cs typeface="+mj-cs"/>
              </a:rPr>
              <a:t>The Chameleon Mindset</a:t>
            </a:r>
            <a:endParaRPr kumimoji="0" lang="en-US" sz="2400" b="1" i="0" u="none" strike="noStrike" kern="1200" cap="none" spc="0" normalizeH="0" baseline="0" noProof="1">
              <a:ln>
                <a:noFill/>
              </a:ln>
              <a:solidFill>
                <a:srgbClr val="FF0000"/>
              </a:solidFill>
              <a:effectLst/>
              <a:uLnTx/>
              <a:uFillTx/>
              <a:latin typeface="Bahnschrift Light" panose="020B0502040204020203" pitchFamily="34" charset="0"/>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2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rPr>
              <a:t>Leaders with the Chameleon mindset are highly adaptive. Although they hardly ever become CEOs, they might advance within the company by winning over other powerful individuals. They frequently exhibit both poor self-esteem and a great drive to be liked. They frequently lack confidence and have trouble making difficult choices when opposed. </a:t>
            </a:r>
            <a:endParaRPr kumimoji="0" lang="en-US" sz="22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2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rPr>
              <a:t>The organization's strategic initiatives can be advanced by those having strong Chameleon inclinations. However, don't be shocked if they suddenly start to support a new group of leaders.</a:t>
            </a:r>
            <a:endParaRPr kumimoji="0" lang="en-US" sz="22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200" b="0" i="0" u="none" strike="noStrike" kern="1200" cap="none" spc="0" normalizeH="0" baseline="0" noProof="1">
                <a:ln>
                  <a:noFill/>
                </a:ln>
                <a:solidFill>
                  <a:srgbClr val="FF0000"/>
                </a:solidFill>
                <a:effectLst/>
                <a:uLnTx/>
                <a:uFillTx/>
                <a:latin typeface="Bahnschrift Light" panose="020B0502040204020203" pitchFamily="34" charset="0"/>
                <a:ea typeface="+mj-ea"/>
                <a:cs typeface="+mj-cs"/>
              </a:rPr>
              <a:t>People won't support leaders with strong Chameleon mindsets in battle since they don't behave with genuine conviction.</a:t>
            </a:r>
            <a:endParaRPr kumimoji="0" lang="en-US" sz="2200" b="0" i="0" u="none" strike="noStrike" kern="1200" cap="none" spc="0" normalizeH="0" baseline="0" noProof="1">
              <a:ln>
                <a:noFill/>
              </a:ln>
              <a:solidFill>
                <a:srgbClr val="FF0000"/>
              </a:solidFill>
              <a:effectLst/>
              <a:uLnTx/>
              <a:uFillTx/>
              <a:latin typeface="Bahnschrift Light" panose="020B0502040204020203" pitchFamily="34" charset="0"/>
              <a:ea typeface="+mj-ea"/>
              <a:cs typeface="+mj-cs"/>
            </a:endParaRPr>
          </a:p>
        </p:txBody>
      </p:sp>
      <p:pic>
        <p:nvPicPr>
          <p:cNvPr id="40964" name="Content Placeholder 6"/>
          <p:cNvPicPr>
            <a:picLocks noGrp="1" noChangeAspect="1"/>
          </p:cNvPicPr>
          <p:nvPr>
            <p:ph sz="half" idx="2"/>
          </p:nvPr>
        </p:nvPicPr>
        <p:blipFill>
          <a:blip r:embed="rId1"/>
          <a:srcRect/>
          <a:stretch>
            <a:fillRect/>
          </a:stretch>
        </p:blipFill>
        <p:spPr>
          <a:xfrm>
            <a:off x="6677025" y="1677988"/>
            <a:ext cx="4513263" cy="4291012"/>
          </a:xfrm>
        </p:spPr>
      </p:pic>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F75F58C4-5689-46E1-A06C-D7EEC4313591}"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6" name="Title 1"/>
          <p:cNvSpPr>
            <a:spLocks noGrp="1"/>
          </p:cNvSpPr>
          <p:nvPr>
            <p:ph type="title"/>
          </p:nvPr>
        </p:nvSpPr>
        <p:spPr>
          <a:xfrm>
            <a:off x="646113" y="452438"/>
            <a:ext cx="9404350" cy="611187"/>
          </a:xfrm>
        </p:spPr>
        <p:txBody>
          <a:bodyPr vert="horz" wrap="square" lIns="91440" tIns="45720" rIns="91440" bIns="45720" anchor="t" anchorCtr="0"/>
          <a:p>
            <a:pPr eaLnBrk="1" hangingPunct="1"/>
            <a:r>
              <a:rPr lang="en-US" altLang="zh-CN" sz="2600" b="1" dirty="0">
                <a:latin typeface="Avenir Next LT Pro" pitchFamily="34" charset="0"/>
              </a:rPr>
              <a:t>LEADERSHIP AND THE MINDSET- THE PROBING SIX</a:t>
            </a:r>
            <a:endParaRPr lang="en-GB" altLang="en-US" sz="2600" b="1" dirty="0">
              <a:latin typeface="Avenir Next LT Pro" pitchFamily="34" charset="0"/>
            </a:endParaRPr>
          </a:p>
        </p:txBody>
      </p:sp>
      <p:sp>
        <p:nvSpPr>
          <p:cNvPr id="3" name="Content Placeholder 2"/>
          <p:cNvSpPr>
            <a:spLocks noGrp="1"/>
          </p:cNvSpPr>
          <p:nvPr>
            <p:ph sz="half" idx="1"/>
          </p:nvPr>
        </p:nvSpPr>
        <p:spPr>
          <a:xfrm>
            <a:off x="419100" y="1220788"/>
            <a:ext cx="5676900" cy="4918075"/>
          </a:xfrm>
        </p:spPr>
        <p:txBody>
          <a:bodyPr vert="horz" wrap="square" lIns="91440" tIns="45720" rIns="91440" bIns="45720" numCol="1" anchor="t" anchorCtr="0" compatLnSpc="1"/>
          <a:p>
            <a:pPr defTabSz="457200" eaLnBrk="1" hangingPunct="1">
              <a:lnSpc>
                <a:spcPct val="70000"/>
              </a:lnSpc>
              <a:spcBef>
                <a:spcPts val="800"/>
              </a:spcBef>
              <a:buClr>
                <a:schemeClr val="accent1"/>
              </a:buClr>
              <a:buSzPct val="80000"/>
              <a:buFont typeface="Wingdings 3" panose="05040102010807070707" pitchFamily="18" charset="2"/>
              <a:buChar char=""/>
            </a:pPr>
            <a:r>
              <a:rPr lang="en-US" altLang="zh-CN" sz="2200" b="1" dirty="0">
                <a:solidFill>
                  <a:srgbClr val="FF0000"/>
                </a:solidFill>
                <a:latin typeface="Bahnschrift Light" panose="020B0502040204020203" pitchFamily="34" charset="0"/>
              </a:rPr>
              <a:t>The Dynamo Mindset</a:t>
            </a:r>
            <a:endParaRPr lang="en-US" altLang="zh-CN" sz="2200" b="1" dirty="0">
              <a:solidFill>
                <a:srgbClr val="FF0000"/>
              </a:solidFill>
              <a:latin typeface="Bahnschrift Light" panose="020B0502040204020203" pitchFamily="34" charset="0"/>
            </a:endParaRPr>
          </a:p>
          <a:p>
            <a:pPr defTabSz="457200" eaLnBrk="1" hangingPunct="1">
              <a:lnSpc>
                <a:spcPct val="70000"/>
              </a:lnSpc>
              <a:spcBef>
                <a:spcPts val="800"/>
              </a:spcBef>
              <a:buClr>
                <a:schemeClr val="accent1"/>
              </a:buClr>
              <a:buSzPct val="80000"/>
              <a:buFont typeface="Wingdings 3" panose="05040102010807070707" pitchFamily="18" charset="2"/>
              <a:buNone/>
            </a:pPr>
            <a:r>
              <a:rPr lang="en-US" altLang="zh-CN" sz="2000" dirty="0">
                <a:latin typeface="Bahnschrift Light" panose="020B0502040204020203" pitchFamily="34" charset="0"/>
              </a:rPr>
              <a:t>People that have a dynamo mindset consistently and frequently execute strategy brilliantly. Leaders that possess this dominant mindset are idolized. They frequently complete significant projects on schedule, surpass their sales objectives, and make money. </a:t>
            </a:r>
            <a:endParaRPr lang="en-US" altLang="zh-CN" sz="2000" dirty="0">
              <a:latin typeface="Bahnschrift Light" panose="020B0502040204020203" pitchFamily="34" charset="0"/>
            </a:endParaRPr>
          </a:p>
          <a:p>
            <a:pPr defTabSz="457200" eaLnBrk="1" hangingPunct="1">
              <a:lnSpc>
                <a:spcPct val="70000"/>
              </a:lnSpc>
              <a:spcBef>
                <a:spcPts val="800"/>
              </a:spcBef>
              <a:buClr>
                <a:schemeClr val="accent1"/>
              </a:buClr>
              <a:buSzPct val="80000"/>
              <a:buFont typeface="Wingdings 3" panose="05040102010807070707" pitchFamily="18" charset="2"/>
              <a:buNone/>
            </a:pPr>
            <a:endParaRPr lang="en-US" altLang="zh-CN" sz="2000" dirty="0">
              <a:latin typeface="Bahnschrift Light" panose="020B0502040204020203" pitchFamily="34" charset="0"/>
            </a:endParaRPr>
          </a:p>
          <a:p>
            <a:pPr defTabSz="457200" eaLnBrk="1" hangingPunct="1">
              <a:lnSpc>
                <a:spcPct val="70000"/>
              </a:lnSpc>
              <a:spcBef>
                <a:spcPts val="800"/>
              </a:spcBef>
              <a:buClr>
                <a:schemeClr val="accent1"/>
              </a:buClr>
              <a:buSzPct val="80000"/>
              <a:buFont typeface="Wingdings 3" panose="05040102010807070707" pitchFamily="18" charset="2"/>
              <a:buNone/>
            </a:pPr>
            <a:r>
              <a:rPr lang="en-US" altLang="zh-CN" sz="2000" dirty="0">
                <a:latin typeface="Bahnschrift Light" panose="020B0502040204020203" pitchFamily="34" charset="0"/>
              </a:rPr>
              <a:t>They are excellent at organizing resources and other people's efforts. They are present at both junior and senior levels of every company and their coworkers depend on them.</a:t>
            </a:r>
            <a:endParaRPr lang="en-US" altLang="zh-CN" sz="2000" dirty="0">
              <a:latin typeface="Bahnschrift Light" panose="020B0502040204020203" pitchFamily="34" charset="0"/>
            </a:endParaRPr>
          </a:p>
          <a:p>
            <a:pPr defTabSz="457200" eaLnBrk="1" hangingPunct="1">
              <a:lnSpc>
                <a:spcPct val="70000"/>
              </a:lnSpc>
              <a:spcBef>
                <a:spcPts val="800"/>
              </a:spcBef>
              <a:buClr>
                <a:schemeClr val="accent1"/>
              </a:buClr>
              <a:buSzPct val="80000"/>
              <a:buFont typeface="Wingdings 3" panose="05040102010807070707" pitchFamily="18" charset="2"/>
              <a:buNone/>
            </a:pPr>
            <a:endParaRPr lang="en-US" altLang="zh-CN" sz="2000" dirty="0">
              <a:latin typeface="Bahnschrift Light" panose="020B0502040204020203" pitchFamily="34" charset="0"/>
            </a:endParaRPr>
          </a:p>
          <a:p>
            <a:pPr defTabSz="457200" eaLnBrk="1" hangingPunct="1">
              <a:lnSpc>
                <a:spcPct val="70000"/>
              </a:lnSpc>
              <a:spcBef>
                <a:spcPts val="800"/>
              </a:spcBef>
              <a:buClr>
                <a:schemeClr val="accent1"/>
              </a:buClr>
              <a:buSzPct val="80000"/>
              <a:buFont typeface="Wingdings 3" panose="05040102010807070707" pitchFamily="18" charset="2"/>
              <a:buNone/>
            </a:pPr>
            <a:r>
              <a:rPr lang="en-US" altLang="zh-CN" sz="2000" dirty="0">
                <a:latin typeface="Bahnschrift Light" panose="020B0502040204020203" pitchFamily="34" charset="0"/>
              </a:rPr>
              <a:t>However, those with a mainly Dynamo mindset also have a weakness. They risk losing sight of the bigger aim in their haste to accomplish anything.</a:t>
            </a:r>
            <a:endParaRPr lang="en-GB" altLang="en-US" sz="2000" dirty="0">
              <a:solidFill>
                <a:srgbClr val="FFFF00"/>
              </a:solidFill>
              <a:latin typeface="Bahnschrift Light" panose="020B0502040204020203" pitchFamily="34" charset="0"/>
            </a:endParaRPr>
          </a:p>
        </p:txBody>
      </p:sp>
      <p:pic>
        <p:nvPicPr>
          <p:cNvPr id="41988" name="Content Placeholder 8"/>
          <p:cNvPicPr>
            <a:picLocks noGrp="1" noChangeAspect="1"/>
          </p:cNvPicPr>
          <p:nvPr>
            <p:ph sz="half" idx="2"/>
          </p:nvPr>
        </p:nvPicPr>
        <p:blipFill>
          <a:blip r:embed="rId1"/>
          <a:srcRect/>
          <a:stretch>
            <a:fillRect/>
          </a:stretch>
        </p:blipFill>
        <p:spPr>
          <a:xfrm>
            <a:off x="6380163" y="1493838"/>
            <a:ext cx="5056187" cy="4533900"/>
          </a:xfrm>
        </p:spPr>
      </p:pic>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6A7B17C8-0B39-4D86-A467-DAABC84A0B01}"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10" name="Title 1"/>
          <p:cNvSpPr>
            <a:spLocks noGrp="1"/>
          </p:cNvSpPr>
          <p:nvPr>
            <p:ph type="title"/>
          </p:nvPr>
        </p:nvSpPr>
        <p:spPr>
          <a:xfrm>
            <a:off x="646113" y="452438"/>
            <a:ext cx="9404350" cy="611187"/>
          </a:xfrm>
        </p:spPr>
        <p:txBody>
          <a:bodyPr vert="horz" wrap="square" lIns="91440" tIns="45720" rIns="91440" bIns="45720" anchor="t" anchorCtr="0"/>
          <a:p>
            <a:pPr eaLnBrk="1" hangingPunct="1"/>
            <a:r>
              <a:rPr lang="en-US" altLang="zh-CN" sz="2600" b="1" dirty="0">
                <a:latin typeface="Avenir Next LT Pro" pitchFamily="34" charset="0"/>
              </a:rPr>
              <a:t>LEADERSHIP AND THE MINDSET- THE PROBING SIX</a:t>
            </a:r>
            <a:endParaRPr lang="en-GB" altLang="en-US" sz="2600" b="1" dirty="0">
              <a:latin typeface="Avenir Next LT Pro" pitchFamily="34" charset="0"/>
            </a:endParaRPr>
          </a:p>
        </p:txBody>
      </p:sp>
      <p:sp>
        <p:nvSpPr>
          <p:cNvPr id="3" name="Content Placeholder 2"/>
          <p:cNvSpPr>
            <a:spLocks noGrp="1"/>
          </p:cNvSpPr>
          <p:nvPr>
            <p:ph sz="half" idx="1"/>
          </p:nvPr>
        </p:nvSpPr>
        <p:spPr>
          <a:xfrm>
            <a:off x="646113" y="1411288"/>
            <a:ext cx="5219700" cy="4876800"/>
          </a:xfrm>
        </p:spPr>
        <p:txBody>
          <a:bodyPr vert="horz" wrap="square" lIns="91440" tIns="45720" rIns="91440" bIns="45720" numCol="1" anchor="t" anchorCtr="0" compatLnSpc="1">
            <a:normAutofit fontScale="92500" lnSpcReduction="20000"/>
          </a:bodyPr>
          <a:lstStyle/>
          <a:p>
            <a:pPr marL="342900" marR="0" lvl="0" indent="-34290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Char char=""/>
              <a:defRPr/>
            </a:pPr>
            <a:r>
              <a:rPr kumimoji="0" lang="en-GB" altLang="en-US" sz="2400" b="1" i="0" u="none" strike="noStrike" kern="1200" cap="none" spc="0" normalizeH="0" baseline="0" noProof="1">
                <a:ln>
                  <a:noFill/>
                </a:ln>
                <a:solidFill>
                  <a:srgbClr val="FF0000"/>
                </a:solidFill>
                <a:effectLst/>
                <a:uLnTx/>
                <a:uFillTx/>
                <a:latin typeface="Bahnschrift Light" panose="020B0502040204020203" pitchFamily="34" charset="0"/>
                <a:ea typeface="+mj-ea"/>
                <a:cs typeface="+mj-cs"/>
              </a:rPr>
              <a:t>T</a:t>
            </a:r>
            <a:r>
              <a:rPr kumimoji="0" lang="en-US" sz="2400" b="1" i="0" u="none" strike="noStrike" kern="1200" cap="none" spc="0" normalizeH="0" baseline="0" noProof="1">
                <a:ln>
                  <a:noFill/>
                </a:ln>
                <a:solidFill>
                  <a:srgbClr val="FF0000"/>
                </a:solidFill>
                <a:effectLst/>
                <a:uLnTx/>
                <a:uFillTx/>
                <a:latin typeface="Bahnschrift Light" panose="020B0502040204020203" pitchFamily="34" charset="0"/>
                <a:ea typeface="+mj-ea"/>
                <a:cs typeface="+mj-cs"/>
              </a:rPr>
              <a:t>he Builder Mindset</a:t>
            </a:r>
            <a:endParaRPr kumimoji="0" lang="en-US" sz="2400" b="1" i="0" u="none" strike="noStrike" kern="1200" cap="none" spc="0" normalizeH="0" baseline="0" noProof="1">
              <a:ln>
                <a:noFill/>
              </a:ln>
              <a:solidFill>
                <a:srgbClr val="FF0000"/>
              </a:solidFill>
              <a:effectLst/>
              <a:uLnTx/>
              <a:uFillTx/>
              <a:latin typeface="Bahnschrift Light" panose="020B0502040204020203" pitchFamily="34" charset="0"/>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2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rPr>
              <a:t>Leaders that primarily adopt a builder mindset advance the organization's overall well-being. This is not to mean that these leaders don't occasionally act in their own best interests, </a:t>
            </a:r>
            <a:r>
              <a:rPr kumimoji="0" lang="en-US" sz="2200" b="0" i="0" u="none" strike="noStrike" kern="1200" cap="none" spc="0" normalizeH="0" baseline="0" noProof="1" smtClean="0">
                <a:ln>
                  <a:noFill/>
                </a:ln>
                <a:solidFill>
                  <a:schemeClr val="tx1"/>
                </a:solidFill>
                <a:effectLst/>
                <a:uLnTx/>
                <a:uFillTx/>
                <a:latin typeface="Bahnschrift Light" panose="020B0502040204020203" pitchFamily="34" charset="0"/>
                <a:ea typeface="+mj-ea"/>
                <a:cs typeface="+mj-cs"/>
              </a:rPr>
              <a:t>but, their </a:t>
            </a:r>
            <a:r>
              <a:rPr kumimoji="0" lang="en-US" sz="22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rPr>
              <a:t>main priority is the development of the company. </a:t>
            </a:r>
            <a:endParaRPr kumimoji="0" lang="en-US" sz="22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2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rPr>
              <a:t>They manage for the long term rather than getting diverted by short-term profit and stock market valuations because they take into account the entire pie, not just their preferred slice. </a:t>
            </a:r>
            <a:endParaRPr kumimoji="0" lang="en-US" sz="22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2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rPr>
              <a:t>For instance, the unit manager with a Builder mindset creates a comprehensive and long-lasting departmental vision that others desire to adopt.</a:t>
            </a:r>
            <a:endParaRPr kumimoji="0" lang="en-GB" sz="2200" b="0" i="0" u="none" strike="noStrike" kern="1200" cap="none" spc="0" normalizeH="0" baseline="0" noProof="1">
              <a:ln>
                <a:noFill/>
              </a:ln>
              <a:solidFill>
                <a:srgbClr val="FFFF00"/>
              </a:solidFill>
              <a:effectLst/>
              <a:uLnTx/>
              <a:uFillTx/>
              <a:latin typeface="Bahnschrift Light" panose="020B0502040204020203" pitchFamily="34" charset="0"/>
              <a:ea typeface="+mj-ea"/>
              <a:cs typeface="+mj-cs"/>
            </a:endParaRPr>
          </a:p>
        </p:txBody>
      </p:sp>
      <p:pic>
        <p:nvPicPr>
          <p:cNvPr id="43012" name="Content Placeholder 6"/>
          <p:cNvPicPr>
            <a:picLocks noGrp="1" noChangeAspect="1"/>
          </p:cNvPicPr>
          <p:nvPr>
            <p:ph sz="half" idx="2"/>
          </p:nvPr>
        </p:nvPicPr>
        <p:blipFill>
          <a:blip r:embed="rId1"/>
          <a:srcRect/>
          <a:stretch>
            <a:fillRect/>
          </a:stretch>
        </p:blipFill>
        <p:spPr>
          <a:xfrm>
            <a:off x="6037263" y="1411288"/>
            <a:ext cx="4970462" cy="4781550"/>
          </a:xfrm>
        </p:spPr>
      </p:pic>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35B9F470-B549-486C-98F7-4B2BCD835064}"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4" name="Title 1"/>
          <p:cNvSpPr>
            <a:spLocks noGrp="1"/>
          </p:cNvSpPr>
          <p:nvPr>
            <p:ph type="title"/>
          </p:nvPr>
        </p:nvSpPr>
        <p:spPr>
          <a:xfrm>
            <a:off x="646113" y="452438"/>
            <a:ext cx="9404350" cy="611187"/>
          </a:xfrm>
        </p:spPr>
        <p:txBody>
          <a:bodyPr vert="horz" wrap="square" lIns="91440" tIns="45720" rIns="91440" bIns="45720" anchor="t" anchorCtr="0"/>
          <a:p>
            <a:pPr eaLnBrk="1" hangingPunct="1"/>
            <a:r>
              <a:rPr lang="en-US" altLang="zh-CN" sz="2600" b="1" dirty="0">
                <a:latin typeface="Avenir Next LT Pro" pitchFamily="34" charset="0"/>
              </a:rPr>
              <a:t>LEADERSHIP AND THE MINDSET- THE PROBING SIX</a:t>
            </a:r>
            <a:endParaRPr lang="en-GB" altLang="en-US" sz="2600" b="1" dirty="0">
              <a:latin typeface="Avenir Next LT Pro" pitchFamily="34" charset="0"/>
            </a:endParaRPr>
          </a:p>
        </p:txBody>
      </p:sp>
      <p:sp>
        <p:nvSpPr>
          <p:cNvPr id="3" name="Content Placeholder 2"/>
          <p:cNvSpPr>
            <a:spLocks noGrp="1"/>
          </p:cNvSpPr>
          <p:nvPr>
            <p:ph sz="half" idx="1"/>
          </p:nvPr>
        </p:nvSpPr>
        <p:spPr>
          <a:xfrm>
            <a:off x="522288" y="1220788"/>
            <a:ext cx="5573713" cy="5087938"/>
          </a:xfrm>
        </p:spPr>
        <p:txBody>
          <a:bodyPr vert="horz" wrap="square" lIns="91440" tIns="45720" rIns="91440" bIns="45720" numCol="1" anchor="t" anchorCtr="0" compatLnSpc="1">
            <a:normAutofit/>
          </a:bodyPr>
          <a:lstStyle/>
          <a:p>
            <a:pPr marL="342900" marR="0" lvl="0" indent="-34290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Char char=""/>
              <a:defRPr/>
            </a:pPr>
            <a:r>
              <a:rPr kumimoji="0" lang="en-US" sz="2400" b="1" i="0" u="none" strike="noStrike" kern="1200" cap="none" spc="0" normalizeH="0" baseline="0" noProof="1">
                <a:ln>
                  <a:noFill/>
                </a:ln>
                <a:solidFill>
                  <a:srgbClr val="FF0000"/>
                </a:solidFill>
                <a:effectLst/>
                <a:uLnTx/>
                <a:uFillTx/>
                <a:latin typeface="Bahnschrift Light" panose="020B0502040204020203" pitchFamily="34" charset="0"/>
                <a:ea typeface="+mj-ea"/>
                <a:cs typeface="+mj-cs"/>
              </a:rPr>
              <a:t>The Transcender Mindset</a:t>
            </a:r>
            <a:endParaRPr kumimoji="0" lang="en-US" sz="2400" b="1" i="0" u="none" strike="noStrike" kern="1200" cap="none" spc="0" normalizeH="0" baseline="0" noProof="1">
              <a:ln>
                <a:noFill/>
              </a:ln>
              <a:solidFill>
                <a:srgbClr val="FF0000"/>
              </a:solidFill>
              <a:effectLst/>
              <a:uLnTx/>
              <a:uFillTx/>
              <a:latin typeface="Bahnschrift Light" panose="020B0502040204020203" pitchFamily="34" charset="0"/>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2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rPr>
              <a:t>People with a transcender mindset have even broader perspectives. They work from wherever they are to optimize value for numerous stakeholders both inside and outside the firm. </a:t>
            </a:r>
            <a:endParaRPr kumimoji="0" lang="en-US" sz="22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2200" b="0" i="0" u="none" strike="noStrike" kern="1200" cap="none" spc="0" normalizeH="0" baseline="0" noProof="1">
                <a:ln>
                  <a:noFill/>
                </a:ln>
                <a:solidFill>
                  <a:schemeClr val="tx1"/>
                </a:solidFill>
                <a:effectLst/>
                <a:uLnTx/>
                <a:uFillTx/>
                <a:latin typeface="Bahnschrift Light" panose="020B0502040204020203" pitchFamily="34" charset="0"/>
                <a:ea typeface="+mj-ea"/>
                <a:cs typeface="+mj-cs"/>
              </a:rPr>
              <a:t>They serve as a link between disparate parties and recast the organization's mission and objectives in terms of social good. Strong transcender personalities are able to recognize the connections between seemingly unrelated components of a larger whole. They are competent at handling complexity</a:t>
            </a:r>
            <a:r>
              <a:rPr kumimoji="0" lang="en-US" sz="2200" b="0" i="0" u="none" strike="noStrike" kern="1200" cap="none" spc="0" normalizeH="0" baseline="0" noProof="1">
                <a:ln>
                  <a:noFill/>
                </a:ln>
                <a:solidFill>
                  <a:schemeClr val="tx1"/>
                </a:solidFill>
                <a:effectLst/>
                <a:uLnTx/>
                <a:uFillTx/>
                <a:latin typeface="Avenir Next LT Pro" pitchFamily="34" charset="0"/>
                <a:ea typeface="+mj-ea"/>
                <a:cs typeface="+mj-cs"/>
              </a:rPr>
              <a:t>.</a:t>
            </a:r>
            <a:endParaRPr kumimoji="0" lang="en-GB" sz="2200" b="0" i="0" u="none" strike="noStrike" kern="1200" cap="none" spc="0" normalizeH="0" baseline="0" noProof="1">
              <a:ln>
                <a:noFill/>
              </a:ln>
              <a:solidFill>
                <a:srgbClr val="FFFF00"/>
              </a:solidFill>
              <a:effectLst/>
              <a:uLnTx/>
              <a:uFillTx/>
              <a:latin typeface="Avenir Next LT Pro" pitchFamily="34" charset="0"/>
              <a:ea typeface="+mj-ea"/>
              <a:cs typeface="+mj-cs"/>
            </a:endParaRPr>
          </a:p>
        </p:txBody>
      </p:sp>
      <p:pic>
        <p:nvPicPr>
          <p:cNvPr id="44036" name="Content Placeholder 7"/>
          <p:cNvPicPr>
            <a:picLocks noGrp="1" noChangeAspect="1"/>
          </p:cNvPicPr>
          <p:nvPr>
            <p:ph sz="half" idx="2"/>
          </p:nvPr>
        </p:nvPicPr>
        <p:blipFill>
          <a:blip r:embed="rId1"/>
          <a:srcRect/>
          <a:stretch>
            <a:fillRect/>
          </a:stretch>
        </p:blipFill>
        <p:spPr>
          <a:xfrm>
            <a:off x="6242050" y="1384300"/>
            <a:ext cx="5137150" cy="4733925"/>
          </a:xfrm>
        </p:spPr>
      </p:pic>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FB402F7F-1A78-4C7F-B8E8-6BC926E69434}"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8" name="Title 1"/>
          <p:cNvSpPr>
            <a:spLocks noGrp="1"/>
          </p:cNvSpPr>
          <p:nvPr>
            <p:ph type="ctrTitle"/>
          </p:nvPr>
        </p:nvSpPr>
        <p:spPr>
          <a:xfrm>
            <a:off x="628650" y="889000"/>
            <a:ext cx="9723438" cy="5407025"/>
          </a:xfrm>
        </p:spPr>
        <p:txBody>
          <a:bodyPr vert="horz" wrap="square" lIns="91440" tIns="45720" rIns="91440" bIns="45720" anchor="b" anchorCtr="0"/>
          <a:p>
            <a:pPr defTabSz="457200" eaLnBrk="1" hangingPunct="1">
              <a:buClrTx/>
              <a:buSzTx/>
              <a:buFontTx/>
            </a:pPr>
            <a:r>
              <a:rPr lang="en-US" altLang="zh-CN" sz="2800" b="1" kern="1200" dirty="0">
                <a:solidFill>
                  <a:srgbClr val="FF0000"/>
                </a:solidFill>
                <a:latin typeface="Avenir Next LT Pro" pitchFamily="34" charset="0"/>
                <a:ea typeface="Arial Unicode MS" panose="020B0604020202020204" pitchFamily="34" charset="-128"/>
                <a:cs typeface="+mj-cs"/>
              </a:rPr>
              <a:t>Thinking about the right mix?</a:t>
            </a:r>
            <a:br>
              <a:rPr lang="en-US" altLang="zh-CN" sz="2800" b="1" kern="1200" dirty="0">
                <a:solidFill>
                  <a:srgbClr val="FF0000"/>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endParaRPr lang="en-US" altLang="zh-CN" sz="2000" i="1" kern="1200" dirty="0">
              <a:solidFill>
                <a:schemeClr val="bg1"/>
              </a:solidFill>
              <a:latin typeface="Arial Unicode MS" panose="020B0604020202020204" pitchFamily="34" charset="-128"/>
              <a:ea typeface="Arial Unicode MS" panose="020B0604020202020204" pitchFamily="34" charset="-128"/>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FCDC2AC3-9C5C-45CC-A263-98D57FAE15AE}"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Title 1"/>
          <p:cNvSpPr>
            <a:spLocks noGrp="1"/>
          </p:cNvSpPr>
          <p:nvPr>
            <p:ph type="ctrTitle"/>
          </p:nvPr>
        </p:nvSpPr>
        <p:spPr>
          <a:xfrm>
            <a:off x="723900" y="1063625"/>
            <a:ext cx="6083300" cy="5187950"/>
          </a:xfrm>
        </p:spPr>
        <p:txBody>
          <a:bodyPr vert="horz" wrap="square" lIns="91440" tIns="45720" rIns="91440" bIns="45720" anchor="b" anchorCtr="0"/>
          <a:p>
            <a:pPr defTabSz="457200" eaLnBrk="1" hangingPunct="1">
              <a:buClrTx/>
              <a:buSzTx/>
              <a:buFontTx/>
            </a:pPr>
            <a:r>
              <a:rPr lang="en-US" altLang="zh-CN" sz="2200" kern="1200" dirty="0">
                <a:solidFill>
                  <a:schemeClr val="tx1"/>
                </a:solidFill>
                <a:latin typeface="Arial Nova" panose="020B0504020202020204" pitchFamily="34" charset="0"/>
                <a:ea typeface="Arial Unicode MS" panose="020B0604020202020204" pitchFamily="34" charset="-128"/>
                <a:cs typeface="+mj-cs"/>
              </a:rPr>
              <a:t>Leadership has emerged as a major area of concern on a global scale. In many instances, the dynamics of organizational structure and culture have reflected gaps between leadership and followership. Often, this situation has been traced to the leadership style existing in an organisation. </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br>
              <a:rPr lang="en-US" altLang="zh-CN" sz="22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Sometimes it seems impossible to get your team members to share your perspective. </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No company is exempted from this situation.</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br>
              <a:rPr lang="en-US" altLang="zh-CN" sz="24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BUT YOU CAN ATTEMPT TO BE DIFFERENT BY WORKING ON YOUR MIND SET.</a:t>
            </a:r>
            <a:endParaRPr lang="en-US" altLang="zh-CN" sz="2200" kern="1200" dirty="0">
              <a:solidFill>
                <a:schemeClr val="tx1"/>
              </a:solidFill>
              <a:latin typeface="Arial Nova" panose="020B0504020202020204" pitchFamily="34" charset="0"/>
              <a:ea typeface="+mj-ea"/>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AFB4A51E-7F69-4AAD-95B0-226C97E548C5}"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pic>
        <p:nvPicPr>
          <p:cNvPr id="16388" name="Picture 101"/>
          <p:cNvPicPr/>
          <p:nvPr/>
        </p:nvPicPr>
        <p:blipFill>
          <a:blip r:embed="rId1"/>
          <a:stretch>
            <a:fillRect/>
          </a:stretch>
        </p:blipFill>
        <p:spPr>
          <a:xfrm>
            <a:off x="6807200" y="1443038"/>
            <a:ext cx="4383088" cy="4699000"/>
          </a:xfrm>
          <a:prstGeom prst="rect">
            <a:avLst/>
          </a:prstGeom>
          <a:noFill/>
          <a:ln w="9525">
            <a:noFill/>
          </a:ln>
        </p:spPr>
      </p:pic>
    </p:spTree>
  </p:cSld>
  <p:clrMapOvr>
    <a:masterClrMapping/>
  </p:clrMapOvr>
  <p:transition spd="med">
    <p:pull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2" name="Title 1"/>
          <p:cNvSpPr>
            <a:spLocks noGrp="1"/>
          </p:cNvSpPr>
          <p:nvPr>
            <p:ph type="ctrTitle"/>
          </p:nvPr>
        </p:nvSpPr>
        <p:spPr>
          <a:xfrm>
            <a:off x="628650" y="889000"/>
            <a:ext cx="9723438" cy="5407025"/>
          </a:xfrm>
        </p:spPr>
        <p:txBody>
          <a:bodyPr vert="horz" wrap="square" lIns="91440" tIns="45720" rIns="91440" bIns="45720" anchor="b" anchorCtr="0"/>
          <a:p>
            <a:pPr defTabSz="457200" eaLnBrk="1" hangingPunct="1">
              <a:buClrTx/>
              <a:buSzTx/>
              <a:buFontTx/>
            </a:pPr>
            <a:r>
              <a:rPr lang="en-US" altLang="zh-CN" sz="2800" b="1" kern="1200" dirty="0">
                <a:solidFill>
                  <a:srgbClr val="FFFF00"/>
                </a:solidFill>
                <a:latin typeface="Avenir Next LT Pro" pitchFamily="34" charset="0"/>
                <a:ea typeface="Arial Unicode MS" panose="020B0604020202020204" pitchFamily="34" charset="-128"/>
                <a:cs typeface="+mj-cs"/>
              </a:rPr>
              <a:t> </a:t>
            </a:r>
            <a:r>
              <a:rPr lang="en-US" altLang="zh-CN" sz="2400" kern="1200" dirty="0">
                <a:solidFill>
                  <a:schemeClr val="tx1"/>
                </a:solidFill>
                <a:latin typeface="Avenir Next LT Pro" pitchFamily="34" charset="0"/>
                <a:ea typeface="Arial Unicode MS" panose="020B0604020202020204" pitchFamily="34" charset="-128"/>
                <a:cs typeface="+mj-cs"/>
              </a:rPr>
              <a:t>Although studies show that teams that produce more innovative solutions, and create more value for their organizations are those that have larger proportions of Dynamo, Builder, and Transcender in their portfolios, and lower proportions of Egoist, Chameleon, and Sociopath…</a:t>
            </a:r>
            <a:br>
              <a:rPr lang="en-US" altLang="zh-CN" sz="2400" kern="1200" dirty="0">
                <a:solidFill>
                  <a:schemeClr val="tx1"/>
                </a:solidFill>
                <a:latin typeface="Avenir Next LT Pro" pitchFamily="34" charset="0"/>
                <a:ea typeface="Arial Unicode MS" panose="020B0604020202020204" pitchFamily="34" charset="-128"/>
                <a:cs typeface="+mj-cs"/>
              </a:rPr>
            </a:br>
            <a:br>
              <a:rPr lang="en-US" altLang="zh-CN" sz="2400" kern="1200" dirty="0">
                <a:solidFill>
                  <a:srgbClr val="FFFF00"/>
                </a:solidFill>
                <a:latin typeface="Avenir Next LT Pro" pitchFamily="34" charset="0"/>
                <a:ea typeface="Arial Unicode MS" panose="020B0604020202020204" pitchFamily="34" charset="-128"/>
                <a:cs typeface="+mj-cs"/>
              </a:rPr>
            </a:br>
            <a:r>
              <a:rPr lang="en-US" altLang="zh-CN" sz="2400" kern="1200" dirty="0">
                <a:solidFill>
                  <a:srgbClr val="FF0000"/>
                </a:solidFill>
                <a:latin typeface="Avenir Next LT Pro" pitchFamily="34" charset="0"/>
                <a:ea typeface="Arial Unicode MS" panose="020B0604020202020204" pitchFamily="34" charset="-128"/>
                <a:cs typeface="+mj-cs"/>
              </a:rPr>
              <a:t> the CHOICE IS ABSOLUTELY YOURS WHEN YOU THINK ABOUT HOW YOU WANT TO BE REMEMBERED AS A LEADER WHO ACHIEVED RESULT!!!</a:t>
            </a:r>
            <a:br>
              <a:rPr lang="en-US" altLang="zh-CN" sz="2400" kern="1200" dirty="0">
                <a:solidFill>
                  <a:srgbClr val="FF0000"/>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endParaRPr lang="en-US" altLang="zh-CN" sz="2000" i="1" kern="1200" dirty="0">
              <a:solidFill>
                <a:schemeClr val="bg1"/>
              </a:solidFill>
              <a:latin typeface="Arial Unicode MS" panose="020B0604020202020204" pitchFamily="34" charset="-128"/>
              <a:ea typeface="Arial Unicode MS" panose="020B0604020202020204" pitchFamily="34" charset="-128"/>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72DE9A88-0FD0-48FF-A070-841C83B37A9E}"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6" name="Title 1"/>
          <p:cNvSpPr>
            <a:spLocks noGrp="1"/>
          </p:cNvSpPr>
          <p:nvPr>
            <p:ph type="ctrTitle"/>
          </p:nvPr>
        </p:nvSpPr>
        <p:spPr>
          <a:xfrm>
            <a:off x="628650" y="889000"/>
            <a:ext cx="9723438" cy="5407025"/>
          </a:xfrm>
        </p:spPr>
        <p:txBody>
          <a:bodyPr vert="horz" wrap="square" lIns="91440" tIns="45720" rIns="91440" bIns="45720" anchor="b" anchorCtr="0"/>
          <a:p>
            <a:pPr defTabSz="457200" eaLnBrk="1" hangingPunct="1">
              <a:buClrTx/>
              <a:buSzTx/>
              <a:buFontTx/>
            </a:pPr>
            <a:r>
              <a:rPr lang="en-US" altLang="zh-CN" sz="2800" b="1" kern="1200" dirty="0">
                <a:solidFill>
                  <a:srgbClr val="FF0000"/>
                </a:solidFill>
                <a:latin typeface="Avenir Next LT Pro" pitchFamily="34" charset="0"/>
                <a:ea typeface="Arial Unicode MS" panose="020B0604020202020204" pitchFamily="34" charset="-128"/>
                <a:cs typeface="+mj-cs"/>
              </a:rPr>
              <a:t>Success is a mindset. Let's learn how to create a positive one. </a:t>
            </a:r>
            <a:br>
              <a:rPr lang="en-US" altLang="zh-CN" sz="2800" b="1" kern="1200" dirty="0">
                <a:solidFill>
                  <a:schemeClr val="tx1"/>
                </a:solidFill>
                <a:latin typeface="Avenir Next LT Pro" pitchFamily="34" charset="0"/>
                <a:ea typeface="Arial Unicode MS" panose="020B0604020202020204" pitchFamily="34" charset="-128"/>
                <a:cs typeface="+mj-cs"/>
              </a:rPr>
            </a:br>
            <a:br>
              <a:rPr lang="en-US" altLang="zh-CN" sz="2800" b="1" kern="1200" dirty="0">
                <a:solidFill>
                  <a:schemeClr val="tx1"/>
                </a:solidFill>
                <a:latin typeface="Avenir Next LT Pro" pitchFamily="34" charset="0"/>
                <a:ea typeface="Arial Unicode MS" panose="020B0604020202020204" pitchFamily="34" charset="-128"/>
                <a:cs typeface="+mj-cs"/>
              </a:rPr>
            </a:br>
            <a:r>
              <a:rPr lang="en-US" altLang="zh-CN" sz="2000" b="1" kern="1200" dirty="0">
                <a:solidFill>
                  <a:schemeClr val="tx1"/>
                </a:solidFill>
                <a:latin typeface="Avenir Next LT Pro" pitchFamily="34" charset="0"/>
                <a:ea typeface="Arial Unicode MS" panose="020B0604020202020204" pitchFamily="34" charset="-128"/>
                <a:cs typeface="+mj-cs"/>
              </a:rPr>
              <a:t>Beau Norton, Manifesting Abundance</a:t>
            </a: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800" b="1" kern="1200" dirty="0">
                <a:solidFill>
                  <a:schemeClr val="tx1"/>
                </a:solidFill>
                <a:latin typeface="Arial Unicode MS" panose="020B0604020202020204" pitchFamily="34" charset="-128"/>
                <a:ea typeface="Arial Unicode MS" panose="020B0604020202020204" pitchFamily="34" charset="-128"/>
                <a:cs typeface="+mj-cs"/>
              </a:rPr>
            </a:br>
            <a:endParaRPr lang="en-US" altLang="zh-CN" sz="2000" i="1" kern="1200" dirty="0">
              <a:solidFill>
                <a:schemeClr val="bg1"/>
              </a:solidFill>
              <a:latin typeface="Arial Unicode MS" panose="020B0604020202020204" pitchFamily="34" charset="-128"/>
              <a:ea typeface="Arial Unicode MS" panose="020B0604020202020204" pitchFamily="34" charset="-128"/>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A2880F5E-7CB4-4B1B-9C47-ADEB4C35AAFB}"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103313" y="2052638"/>
            <a:ext cx="8947150" cy="4195763"/>
          </a:xfrm>
        </p:spPr>
        <p:txBody>
          <a:bodyPr vert="horz" wrap="square" lIns="91440" tIns="45720" rIns="91440" bIns="45720" numCol="1" anchor="t" anchorCtr="0" compatLnSpc="1">
            <a:normAutofit/>
          </a:bodyPr>
          <a:lstStyle/>
          <a:p>
            <a:pPr marL="0" marR="0" lvl="0" indent="0" algn="ctr"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r>
              <a:rPr kumimoji="0" lang="en-US" sz="7200" b="0" i="0" u="none" strike="noStrike" kern="1200" cap="none" spc="0" normalizeH="0" baseline="0" noProof="1">
                <a:ln>
                  <a:noFill/>
                </a:ln>
                <a:solidFill>
                  <a:schemeClr val="tx1"/>
                </a:solidFill>
                <a:effectLst/>
                <a:uLnTx/>
                <a:uFillTx/>
                <a:latin typeface="Arial Rounded MT Bold" panose="020F0704030504030204" pitchFamily="34" charset="0"/>
                <a:ea typeface="+mj-ea"/>
                <a:cs typeface="+mj-cs"/>
              </a:rPr>
              <a:t>THANK YOU FOR LISTENING</a:t>
            </a:r>
            <a:endParaRPr kumimoji="0" lang="en-US" sz="7200" b="0" i="0" u="none" strike="noStrike" kern="1200" cap="none" spc="0" normalizeH="0" baseline="0" noProof="1">
              <a:ln>
                <a:noFill/>
              </a:ln>
              <a:solidFill>
                <a:schemeClr val="tx1"/>
              </a:solidFill>
              <a:effectLst/>
              <a:uLnTx/>
              <a:uFillTx/>
              <a:latin typeface="Arial Rounded MT Bold" panose="020F0704030504030204" pitchFamily="34" charset="0"/>
              <a:ea typeface="+mj-ea"/>
              <a:cs typeface="+mj-cs"/>
            </a:endParaRPr>
          </a:p>
          <a:p>
            <a:pPr marL="0" marR="0" lvl="0" indent="0" algn="ctr" defTabSz="457200" rtl="0" eaLnBrk="1" fontAlgn="auto" latinLnBrk="0" hangingPunct="1">
              <a:lnSpc>
                <a:spcPct val="100000"/>
              </a:lnSpc>
              <a:spcBef>
                <a:spcPts val="1000"/>
              </a:spcBef>
              <a:spcAft>
                <a:spcPts val="0"/>
              </a:spcAft>
              <a:buClr>
                <a:srgbClr val="0F6FC6">
                  <a:lumMod val="60000"/>
                  <a:lumOff val="40000"/>
                </a:srgbClr>
              </a:buClr>
              <a:buSzPct val="80000"/>
              <a:buFont typeface="Wingdings 3" panose="05040102010807070707" pitchFamily="18" charset="2"/>
              <a:buNone/>
              <a:defRPr/>
            </a:pPr>
            <a:r>
              <a:rPr kumimoji="0" lang="en-US" sz="20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rPr>
              <a:t>For clarifications call 08023878200; email: dareoguns2000@gmail.com</a:t>
            </a:r>
            <a:endParaRPr kumimoji="0" lang="en-US" sz="2000" b="0" i="0" u="none" strike="noStrike" kern="1200" cap="none" spc="0" normalizeH="0" baseline="0" noProof="0" dirty="0">
              <a:ln>
                <a:noFill/>
              </a:ln>
              <a:solidFill>
                <a:prstClr val="white"/>
              </a:solidFill>
              <a:effectLst/>
              <a:uLnTx/>
              <a:uFillTx/>
              <a:latin typeface="Arial Rounded MT Bold" panose="020F0704030504030204" pitchFamily="34" charset="0"/>
              <a:ea typeface="+mj-ea"/>
              <a:cs typeface="+mj-cs"/>
            </a:endParaRPr>
          </a:p>
          <a:p>
            <a:pPr marL="0" marR="0" lvl="0" indent="0" algn="ctr"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None/>
              <a:defRPr/>
            </a:pPr>
            <a:endParaRPr kumimoji="0" lang="en-US" sz="7200" b="0" i="0" u="none" strike="noStrike" kern="1200" cap="none" spc="0" normalizeH="0" baseline="0" noProof="1">
              <a:ln>
                <a:noFill/>
              </a:ln>
              <a:solidFill>
                <a:schemeClr val="tx1"/>
              </a:solidFill>
              <a:effectLst/>
              <a:uLnTx/>
              <a:uFillTx/>
              <a:latin typeface="Arial Rounded MT Bold" panose="020F0704030504030204" pitchFamily="34" charset="0"/>
              <a:ea typeface="+mj-ea"/>
              <a:cs typeface="+mj-cs"/>
            </a:endParaRPr>
          </a:p>
        </p:txBody>
      </p:sp>
      <p:sp>
        <p:nvSpPr>
          <p:cNvPr id="4" name="Slide Number Placeholder 3"/>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0376A330-03E7-408B-AA35-6D075ECA0269}"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Slide Number Placeholder 3"/>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4B4D71E0-A2D1-40ED-A927-8DA98CFDC4A7}"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pic>
        <p:nvPicPr>
          <p:cNvPr id="17411" name="Picture 105"/>
          <p:cNvPicPr/>
          <p:nvPr/>
        </p:nvPicPr>
        <p:blipFill>
          <a:blip r:embed="rId1"/>
          <a:stretch>
            <a:fillRect/>
          </a:stretch>
        </p:blipFill>
        <p:spPr>
          <a:xfrm>
            <a:off x="0" y="-79375"/>
            <a:ext cx="10479088" cy="6937375"/>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4" name="Title 1"/>
          <p:cNvSpPr>
            <a:spLocks noGrp="1"/>
          </p:cNvSpPr>
          <p:nvPr>
            <p:ph type="ctrTitle"/>
          </p:nvPr>
        </p:nvSpPr>
        <p:spPr>
          <a:xfrm>
            <a:off x="508000" y="1063625"/>
            <a:ext cx="9844088" cy="5076825"/>
          </a:xfrm>
        </p:spPr>
        <p:txBody>
          <a:bodyPr vert="horz" wrap="square" lIns="91440" tIns="45720" rIns="91440" bIns="45720" anchor="b" anchorCtr="0"/>
          <a:p>
            <a:pPr defTabSz="457200" eaLnBrk="1" hangingPunct="1">
              <a:buClrTx/>
              <a:buSzTx/>
              <a:buFontTx/>
            </a:pPr>
            <a:r>
              <a:rPr lang="en-US" altLang="zh-CN" sz="2400" kern="1200" dirty="0">
                <a:solidFill>
                  <a:schemeClr val="tx1"/>
                </a:solidFill>
                <a:latin typeface="Arial Nova" panose="020B0504020202020204" pitchFamily="34" charset="0"/>
                <a:ea typeface="Arial Unicode MS" panose="020B0604020202020204" pitchFamily="34" charset="-128"/>
                <a:cs typeface="+mj-cs"/>
              </a:rPr>
              <a:t>Leadership is </a:t>
            </a:r>
            <a:r>
              <a:rPr lang="en-US" altLang="zh-CN" sz="2400" i="1" kern="1200" dirty="0">
                <a:solidFill>
                  <a:srgbClr val="FF0000"/>
                </a:solidFill>
                <a:latin typeface="Arial Nova" panose="020B0504020202020204" pitchFamily="34" charset="0"/>
                <a:ea typeface="Arial Unicode MS" panose="020B0604020202020204" pitchFamily="34" charset="-128"/>
                <a:cs typeface="+mj-cs"/>
              </a:rPr>
              <a:t>communication which positively influence members of a</a:t>
            </a:r>
            <a:r>
              <a:rPr lang="en-US" altLang="zh-CN" sz="2400" i="1" kern="1200" dirty="0">
                <a:solidFill>
                  <a:srgbClr val="FFFF00"/>
                </a:solidFill>
                <a:latin typeface="Arial Nova" panose="020B0504020202020204" pitchFamily="34" charset="0"/>
                <a:ea typeface="Arial Unicode MS" panose="020B0604020202020204" pitchFamily="34" charset="-128"/>
                <a:cs typeface="+mj-cs"/>
              </a:rPr>
              <a:t> </a:t>
            </a:r>
            <a:r>
              <a:rPr lang="en-US" altLang="zh-CN" sz="2400" kern="1200" dirty="0">
                <a:solidFill>
                  <a:schemeClr val="tx1"/>
                </a:solidFill>
                <a:latin typeface="Arial Nova" panose="020B0504020202020204" pitchFamily="34" charset="0"/>
                <a:ea typeface="Arial Unicode MS" panose="020B0604020202020204" pitchFamily="34" charset="-128"/>
                <a:cs typeface="+mj-cs"/>
              </a:rPr>
              <a:t> group to move toward set goals. </a:t>
            </a:r>
            <a:br>
              <a:rPr lang="en-US" altLang="zh-CN" sz="2400" kern="1200" dirty="0">
                <a:solidFill>
                  <a:schemeClr val="tx1"/>
                </a:solidFill>
                <a:latin typeface="Arial Nova" panose="020B0504020202020204" pitchFamily="34" charset="0"/>
                <a:ea typeface="Arial Unicode MS" panose="020B0604020202020204" pitchFamily="34" charset="-128"/>
                <a:cs typeface="+mj-cs"/>
              </a:rPr>
            </a:br>
            <a:br>
              <a:rPr lang="en-US" altLang="zh-CN" sz="2400" kern="1200" dirty="0">
                <a:solidFill>
                  <a:schemeClr val="tx1"/>
                </a:solidFill>
                <a:latin typeface="Arial Nova" panose="020B0504020202020204" pitchFamily="34" charset="0"/>
                <a:ea typeface="Arial Unicode MS" panose="020B0604020202020204" pitchFamily="34" charset="-128"/>
                <a:cs typeface="+mj-cs"/>
              </a:rPr>
            </a:br>
            <a:r>
              <a:rPr lang="en-US" altLang="zh-CN" sz="2400" kern="1200" dirty="0">
                <a:solidFill>
                  <a:schemeClr val="tx1"/>
                </a:solidFill>
                <a:latin typeface="Arial Nova" panose="020B0504020202020204" pitchFamily="34" charset="0"/>
                <a:ea typeface="Arial Unicode MS" panose="020B0604020202020204" pitchFamily="34" charset="-128"/>
                <a:cs typeface="+mj-cs"/>
              </a:rPr>
              <a:t>Leadership is different from management because it </a:t>
            </a:r>
            <a:r>
              <a:rPr lang="en-US" altLang="zh-CN" sz="2400" i="1" kern="1200" dirty="0">
                <a:solidFill>
                  <a:srgbClr val="FF0000"/>
                </a:solidFill>
                <a:latin typeface="Arial Nova" panose="020B0504020202020204" pitchFamily="34" charset="0"/>
                <a:ea typeface="Arial Unicode MS" panose="020B0604020202020204" pitchFamily="34" charset="-128"/>
                <a:cs typeface="+mj-cs"/>
              </a:rPr>
              <a:t>relies on a social influence process rather than legitimate power to influence people</a:t>
            </a:r>
            <a:r>
              <a:rPr lang="en-US" altLang="zh-CN" sz="2400" kern="1200" dirty="0">
                <a:solidFill>
                  <a:srgbClr val="FF0000"/>
                </a:solidFill>
                <a:latin typeface="Arial Nova" panose="020B0504020202020204" pitchFamily="34" charset="0"/>
                <a:ea typeface="Arial Unicode MS" panose="020B0604020202020204" pitchFamily="34" charset="-128"/>
                <a:cs typeface="+mj-cs"/>
              </a:rPr>
              <a:t>. </a:t>
            </a:r>
            <a:br>
              <a:rPr lang="en-US" altLang="zh-CN" sz="2400" kern="1200" dirty="0">
                <a:solidFill>
                  <a:srgbClr val="FF0000"/>
                </a:solidFill>
                <a:latin typeface="Arial Nova" panose="020B0504020202020204" pitchFamily="34" charset="0"/>
                <a:ea typeface="Arial Unicode MS" panose="020B0604020202020204" pitchFamily="34" charset="-128"/>
                <a:cs typeface="+mj-cs"/>
              </a:rPr>
            </a:br>
            <a:br>
              <a:rPr lang="en-US" altLang="zh-CN" sz="2400" kern="1200" dirty="0">
                <a:solidFill>
                  <a:srgbClr val="FFFF00"/>
                </a:solidFill>
                <a:latin typeface="Arial Nova" panose="020B0504020202020204" pitchFamily="34" charset="0"/>
                <a:ea typeface="Arial Unicode MS" panose="020B0604020202020204" pitchFamily="34" charset="-128"/>
                <a:cs typeface="+mj-cs"/>
              </a:rPr>
            </a:br>
            <a:r>
              <a:rPr lang="en-US" altLang="zh-CN" sz="2400" kern="1200" dirty="0">
                <a:solidFill>
                  <a:schemeClr val="tx1"/>
                </a:solidFill>
                <a:latin typeface="Arial Nova" panose="020B0504020202020204" pitchFamily="34" charset="0"/>
                <a:ea typeface="Arial Unicode MS" panose="020B0604020202020204" pitchFamily="34" charset="-128"/>
                <a:cs typeface="+mj-cs"/>
              </a:rPr>
              <a:t>Leaders are able to </a:t>
            </a:r>
            <a:r>
              <a:rPr lang="en-US" altLang="zh-CN" sz="2400" i="1" kern="1200" dirty="0">
                <a:solidFill>
                  <a:srgbClr val="FF0000"/>
                </a:solidFill>
                <a:latin typeface="Arial Nova" panose="020B0504020202020204" pitchFamily="34" charset="0"/>
                <a:ea typeface="Arial Unicode MS" panose="020B0604020202020204" pitchFamily="34" charset="-128"/>
                <a:cs typeface="+mj-cs"/>
              </a:rPr>
              <a:t>influence moods, develop fresh approaches</a:t>
            </a:r>
            <a:r>
              <a:rPr lang="en-US" altLang="zh-CN" sz="2400" i="1" kern="1200" dirty="0">
                <a:solidFill>
                  <a:srgbClr val="FFFF00"/>
                </a:solidFill>
                <a:latin typeface="Arial Nova" panose="020B0504020202020204" pitchFamily="34" charset="0"/>
                <a:ea typeface="Arial Unicode MS" panose="020B0604020202020204" pitchFamily="34" charset="-128"/>
                <a:cs typeface="+mj-cs"/>
              </a:rPr>
              <a:t> </a:t>
            </a:r>
            <a:r>
              <a:rPr lang="en-US" altLang="zh-CN" sz="2400" i="1" kern="1200" dirty="0">
                <a:solidFill>
                  <a:schemeClr val="tx1"/>
                </a:solidFill>
                <a:latin typeface="Arial Nova" panose="020B0504020202020204" pitchFamily="34" charset="0"/>
                <a:ea typeface="Arial Unicode MS" panose="020B0604020202020204" pitchFamily="34" charset="-128"/>
                <a:cs typeface="+mj-cs"/>
              </a:rPr>
              <a:t>and</a:t>
            </a:r>
            <a:r>
              <a:rPr lang="en-US" altLang="zh-CN" sz="2400" i="1" kern="1200" dirty="0">
                <a:solidFill>
                  <a:srgbClr val="FFFF00"/>
                </a:solidFill>
                <a:latin typeface="Arial Nova" panose="020B0504020202020204" pitchFamily="34" charset="0"/>
                <a:ea typeface="Arial Unicode MS" panose="020B0604020202020204" pitchFamily="34" charset="-128"/>
                <a:cs typeface="+mj-cs"/>
              </a:rPr>
              <a:t> </a:t>
            </a:r>
            <a:r>
              <a:rPr lang="en-US" altLang="zh-CN" sz="2400" i="1" kern="1200" dirty="0">
                <a:solidFill>
                  <a:srgbClr val="FF0000"/>
                </a:solidFill>
                <a:latin typeface="Arial Nova" panose="020B0504020202020204" pitchFamily="34" charset="0"/>
                <a:ea typeface="Arial Unicode MS" panose="020B0604020202020204" pitchFamily="34" charset="-128"/>
                <a:cs typeface="+mj-cs"/>
              </a:rPr>
              <a:t>create excitement </a:t>
            </a:r>
            <a:r>
              <a:rPr lang="en-US" altLang="zh-CN" sz="2400" kern="1200" dirty="0">
                <a:solidFill>
                  <a:schemeClr val="tx1"/>
                </a:solidFill>
                <a:latin typeface="Arial Nova" panose="020B0504020202020204" pitchFamily="34" charset="0"/>
                <a:ea typeface="Arial Unicode MS" panose="020B0604020202020204" pitchFamily="34" charset="-128"/>
                <a:cs typeface="+mj-cs"/>
              </a:rPr>
              <a:t>at work.</a:t>
            </a:r>
            <a:br>
              <a:rPr lang="en-US" altLang="zh-CN" sz="2400" kern="1200" dirty="0">
                <a:solidFill>
                  <a:schemeClr val="tx1"/>
                </a:solidFill>
                <a:latin typeface="Arial Nova" panose="020B0504020202020204" pitchFamily="34" charset="0"/>
                <a:ea typeface="Arial Unicode MS" panose="020B0604020202020204" pitchFamily="34" charset="-128"/>
                <a:cs typeface="+mj-cs"/>
              </a:rPr>
            </a:br>
            <a:br>
              <a:rPr lang="en-US" altLang="zh-CN" sz="2400" kern="1200" dirty="0">
                <a:solidFill>
                  <a:schemeClr val="tx1"/>
                </a:solidFill>
                <a:latin typeface="Arial Nova" panose="020B0504020202020204" pitchFamily="34" charset="0"/>
                <a:ea typeface="Arial Unicode MS" panose="020B0604020202020204" pitchFamily="34" charset="-128"/>
                <a:cs typeface="+mj-cs"/>
              </a:rPr>
            </a:br>
            <a:br>
              <a:rPr lang="en-US" altLang="zh-CN" sz="2400" kern="1200" dirty="0">
                <a:solidFill>
                  <a:schemeClr val="tx1"/>
                </a:solidFill>
                <a:latin typeface="Avenir Next LT Pro" pitchFamily="34" charset="0"/>
                <a:ea typeface="Arial Unicode MS" panose="020B0604020202020204" pitchFamily="34" charset="-128"/>
                <a:cs typeface="+mj-cs"/>
              </a:rPr>
            </a:br>
            <a:endParaRPr lang="en-US" altLang="zh-CN" sz="2400" kern="1200" dirty="0">
              <a:solidFill>
                <a:srgbClr val="FFFF00"/>
              </a:solidFill>
              <a:latin typeface="Avenir Next LT Pro" pitchFamily="34" charset="0"/>
              <a:ea typeface="Arial Unicode MS" panose="020B0604020202020204" pitchFamily="34" charset="-128"/>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311B34F6-362A-41D0-B2B4-9405201E167F}"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Title 1"/>
          <p:cNvSpPr>
            <a:spLocks noGrp="1"/>
          </p:cNvSpPr>
          <p:nvPr>
            <p:ph type="ctrTitle"/>
          </p:nvPr>
        </p:nvSpPr>
        <p:spPr>
          <a:xfrm>
            <a:off x="341313" y="1512888"/>
            <a:ext cx="5754687" cy="4514850"/>
          </a:xfrm>
        </p:spPr>
        <p:txBody>
          <a:bodyPr vert="horz" wrap="square" lIns="91440" tIns="45720" rIns="91440" bIns="45720" anchor="b" anchorCtr="0"/>
          <a:p>
            <a:pPr defTabSz="457200" eaLnBrk="1" hangingPunct="1">
              <a:buClrTx/>
              <a:buSzTx/>
              <a:buFontTx/>
            </a:pPr>
            <a:br>
              <a:rPr lang="en-US" altLang="zh-CN" sz="2800" b="1" kern="1200" dirty="0">
                <a:solidFill>
                  <a:srgbClr val="FFFF00"/>
                </a:solidFill>
                <a:latin typeface="Arial Unicode MS" panose="020B0604020202020204" pitchFamily="34" charset="-128"/>
                <a:ea typeface="Arial Unicode MS" panose="020B0604020202020204" pitchFamily="34" charset="-128"/>
                <a:cs typeface="+mj-cs"/>
              </a:rPr>
            </a:br>
            <a:r>
              <a:rPr lang="en-US" altLang="zh-CN" sz="2400" kern="1200" dirty="0">
                <a:solidFill>
                  <a:schemeClr val="tx1"/>
                </a:solidFill>
                <a:latin typeface="Arial Nova" panose="020B0504020202020204" pitchFamily="34" charset="0"/>
                <a:ea typeface="Arial Unicode MS" panose="020B0604020202020204" pitchFamily="34" charset="-128"/>
                <a:cs typeface="+mj-cs"/>
              </a:rPr>
              <a:t>Leadership is all about </a:t>
            </a:r>
            <a:r>
              <a:rPr lang="en-US" altLang="zh-CN" sz="2400" i="1" kern="1200" dirty="0">
                <a:solidFill>
                  <a:srgbClr val="FF0000"/>
                </a:solidFill>
                <a:latin typeface="Arial Nova" panose="020B0504020202020204" pitchFamily="34" charset="0"/>
                <a:ea typeface="Arial Unicode MS" panose="020B0604020202020204" pitchFamily="34" charset="-128"/>
                <a:cs typeface="+mj-cs"/>
              </a:rPr>
              <a:t>getting people to work together, to make things that might not ordinarily occur happen or to prevent things that would ordinarily occur from happening</a:t>
            </a:r>
            <a:r>
              <a:rPr lang="en-US" altLang="zh-CN" sz="2400" i="1" kern="1200" dirty="0">
                <a:solidFill>
                  <a:srgbClr val="FFFF00"/>
                </a:solidFill>
                <a:latin typeface="Arial Nova" panose="020B0504020202020204" pitchFamily="34" charset="0"/>
                <a:ea typeface="Arial Unicode MS" panose="020B0604020202020204" pitchFamily="34" charset="-128"/>
                <a:cs typeface="+mj-cs"/>
              </a:rPr>
              <a:t>.</a:t>
            </a:r>
            <a:br>
              <a:rPr lang="en-US" altLang="zh-CN" sz="2400" kern="1200" dirty="0">
                <a:solidFill>
                  <a:schemeClr val="tx1"/>
                </a:solidFill>
                <a:latin typeface="Avenir Next LT Pro" pitchFamily="34" charset="0"/>
                <a:ea typeface="Arial Unicode MS" panose="020B0604020202020204" pitchFamily="34" charset="-128"/>
                <a:cs typeface="+mj-cs"/>
              </a:rPr>
            </a:br>
            <a:br>
              <a:rPr lang="en-US" altLang="zh-CN" sz="2400"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400" kern="1200" dirty="0">
                <a:solidFill>
                  <a:schemeClr val="tx1"/>
                </a:solidFill>
                <a:latin typeface="Arial Unicode MS" panose="020B0604020202020204" pitchFamily="34" charset="-128"/>
                <a:ea typeface="Arial Unicode MS" panose="020B0604020202020204" pitchFamily="34" charset="-128"/>
                <a:cs typeface="+mj-cs"/>
              </a:rPr>
            </a:br>
            <a:br>
              <a:rPr lang="en-US" altLang="zh-CN" sz="2400" kern="1200" dirty="0">
                <a:solidFill>
                  <a:schemeClr val="tx1"/>
                </a:solidFill>
                <a:latin typeface="Arial Unicode MS" panose="020B0604020202020204" pitchFamily="34" charset="-128"/>
                <a:ea typeface="Arial Unicode MS" panose="020B0604020202020204" pitchFamily="34" charset="-128"/>
                <a:cs typeface="+mj-cs"/>
              </a:rPr>
            </a:br>
            <a:endParaRPr lang="en-US" altLang="zh-CN" sz="2400" kern="1200" dirty="0">
              <a:solidFill>
                <a:srgbClr val="FFFF00"/>
              </a:solidFill>
              <a:latin typeface="Arial Unicode MS" panose="020B0604020202020204" pitchFamily="34" charset="-128"/>
              <a:ea typeface="Arial Unicode MS" panose="020B0604020202020204" pitchFamily="34" charset="-128"/>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15B2DF45-D5A9-45A7-814F-38E5B45ED745}"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pic>
        <p:nvPicPr>
          <p:cNvPr id="19460" name="Picture 7"/>
          <p:cNvPicPr>
            <a:picLocks noChangeAspect="1"/>
          </p:cNvPicPr>
          <p:nvPr/>
        </p:nvPicPr>
        <p:blipFill>
          <a:blip r:embed="rId1"/>
          <a:stretch>
            <a:fillRect/>
          </a:stretch>
        </p:blipFill>
        <p:spPr>
          <a:xfrm>
            <a:off x="6264275" y="1312863"/>
            <a:ext cx="5213350" cy="4914900"/>
          </a:xfrm>
          <a:prstGeom prst="rect">
            <a:avLst/>
          </a:prstGeom>
          <a:noFill/>
          <a:ln w="9525">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Title 1"/>
          <p:cNvSpPr>
            <a:spLocks noGrp="1"/>
          </p:cNvSpPr>
          <p:nvPr>
            <p:ph type="ctrTitle"/>
          </p:nvPr>
        </p:nvSpPr>
        <p:spPr>
          <a:xfrm>
            <a:off x="628650" y="1344613"/>
            <a:ext cx="5772150" cy="4875212"/>
          </a:xfrm>
        </p:spPr>
        <p:txBody>
          <a:bodyPr vert="horz" wrap="square" lIns="91440" tIns="45720" rIns="91440" bIns="45720" anchor="b" anchorCtr="0"/>
          <a:p>
            <a:pPr defTabSz="457200" eaLnBrk="1" hangingPunct="1">
              <a:buClrTx/>
              <a:buSzTx/>
              <a:buFontTx/>
            </a:pPr>
            <a:r>
              <a:rPr lang="en-US" altLang="zh-CN" sz="2400" kern="1200" dirty="0">
                <a:solidFill>
                  <a:schemeClr val="tx1"/>
                </a:solidFill>
                <a:latin typeface="Arial Nova" panose="020B0504020202020204" pitchFamily="34" charset="0"/>
                <a:ea typeface="Arial Unicode MS" panose="020B0604020202020204" pitchFamily="34" charset="-128"/>
                <a:cs typeface="+mj-cs"/>
              </a:rPr>
              <a:t>For leaders to be adjudged as positive in their style they must:</a:t>
            </a:r>
            <a:br>
              <a:rPr lang="en-US" altLang="zh-CN" sz="2400" kern="1200" dirty="0">
                <a:solidFill>
                  <a:schemeClr val="tx1"/>
                </a:solidFill>
                <a:latin typeface="Arial Nova" panose="020B0504020202020204" pitchFamily="34" charset="0"/>
                <a:ea typeface="Arial Unicode MS" panose="020B0604020202020204" pitchFamily="34" charset="-128"/>
                <a:cs typeface="+mj-cs"/>
              </a:rPr>
            </a:br>
            <a:br>
              <a:rPr lang="en-US" altLang="zh-CN" sz="2400" kern="1200" dirty="0">
                <a:solidFill>
                  <a:schemeClr val="tx1"/>
                </a:solidFill>
                <a:latin typeface="Arial Nova" panose="020B0504020202020204" pitchFamily="34" charset="0"/>
                <a:ea typeface="Arial Unicode MS" panose="020B0604020202020204" pitchFamily="34" charset="-128"/>
                <a:cs typeface="+mj-cs"/>
              </a:rPr>
            </a:br>
            <a:r>
              <a:rPr lang="en-US" altLang="zh-CN" sz="2400" kern="1200" dirty="0">
                <a:solidFill>
                  <a:schemeClr val="tx1"/>
                </a:solidFill>
                <a:latin typeface="Arial Nova" panose="020B0504020202020204" pitchFamily="34" charset="0"/>
                <a:ea typeface="Arial Unicode MS" panose="020B0604020202020204" pitchFamily="34" charset="-128"/>
                <a:cs typeface="+mj-cs"/>
              </a:rPr>
              <a:t>-identify themselves with their organisation,</a:t>
            </a:r>
            <a:br>
              <a:rPr lang="en-US" altLang="zh-CN" sz="2400" kern="1200" dirty="0">
                <a:solidFill>
                  <a:schemeClr val="tx1"/>
                </a:solidFill>
                <a:latin typeface="Arial Nova" panose="020B0504020202020204" pitchFamily="34" charset="0"/>
                <a:ea typeface="Arial Unicode MS" panose="020B0604020202020204" pitchFamily="34" charset="-128"/>
                <a:cs typeface="+mj-cs"/>
              </a:rPr>
            </a:br>
            <a:r>
              <a:rPr lang="en-US" altLang="zh-CN" sz="2400" kern="1200" dirty="0">
                <a:solidFill>
                  <a:schemeClr val="tx1"/>
                </a:solidFill>
                <a:latin typeface="Arial Nova" panose="020B0504020202020204" pitchFamily="34" charset="0"/>
                <a:ea typeface="Arial Unicode MS" panose="020B0604020202020204" pitchFamily="34" charset="-128"/>
                <a:cs typeface="+mj-cs"/>
              </a:rPr>
              <a:t>-internalize the organisation’s values,</a:t>
            </a:r>
            <a:br>
              <a:rPr lang="en-US" altLang="zh-CN" sz="2400" kern="1200" dirty="0">
                <a:solidFill>
                  <a:schemeClr val="tx1"/>
                </a:solidFill>
                <a:latin typeface="Arial Nova" panose="020B0504020202020204" pitchFamily="34" charset="0"/>
                <a:ea typeface="Arial Unicode MS" panose="020B0604020202020204" pitchFamily="34" charset="-128"/>
                <a:cs typeface="+mj-cs"/>
              </a:rPr>
            </a:br>
            <a:r>
              <a:rPr lang="en-US" altLang="zh-CN" sz="2400" kern="1200" dirty="0">
                <a:solidFill>
                  <a:schemeClr val="tx1"/>
                </a:solidFill>
                <a:latin typeface="Arial Nova" panose="020B0504020202020204" pitchFamily="34" charset="0"/>
                <a:ea typeface="Arial Unicode MS" panose="020B0604020202020204" pitchFamily="34" charset="-128"/>
                <a:cs typeface="+mj-cs"/>
              </a:rPr>
              <a:t>-be motivated to achieve the organisation’s objectives,</a:t>
            </a:r>
            <a:br>
              <a:rPr lang="en-US" altLang="zh-CN" sz="2400" kern="1200" dirty="0">
                <a:solidFill>
                  <a:schemeClr val="tx1"/>
                </a:solidFill>
                <a:latin typeface="Arial Nova" panose="020B0504020202020204" pitchFamily="34" charset="0"/>
                <a:ea typeface="Arial Unicode MS" panose="020B0604020202020204" pitchFamily="34" charset="-128"/>
                <a:cs typeface="+mj-cs"/>
              </a:rPr>
            </a:br>
            <a:br>
              <a:rPr lang="en-US" altLang="zh-CN" sz="2400" kern="1200" dirty="0">
                <a:solidFill>
                  <a:schemeClr val="tx1"/>
                </a:solidFill>
                <a:latin typeface="Arial Nova" panose="020B0504020202020204" pitchFamily="34" charset="0"/>
                <a:ea typeface="Arial Unicode MS" panose="020B0604020202020204" pitchFamily="34" charset="-128"/>
                <a:cs typeface="+mj-cs"/>
              </a:rPr>
            </a:br>
            <a:r>
              <a:rPr lang="en-US" altLang="zh-CN" sz="2400" kern="1200" dirty="0">
                <a:solidFill>
                  <a:srgbClr val="FF0000"/>
                </a:solidFill>
                <a:latin typeface="Arial Nova" panose="020B0504020202020204" pitchFamily="34" charset="0"/>
                <a:ea typeface="Arial Unicode MS" panose="020B0604020202020204" pitchFamily="34" charset="-128"/>
                <a:cs typeface="+mj-cs"/>
              </a:rPr>
              <a:t>…these can only be achieved with the right mindset..</a:t>
            </a:r>
            <a:br>
              <a:rPr lang="en-US" altLang="zh-CN" sz="2400" kern="1200" dirty="0">
                <a:solidFill>
                  <a:srgbClr val="FF0000"/>
                </a:solidFill>
                <a:latin typeface="Arial Nova" panose="020B0504020202020204" pitchFamily="34" charset="0"/>
                <a:ea typeface="Arial Unicode MS" panose="020B0604020202020204" pitchFamily="34" charset="-128"/>
                <a:cs typeface="+mj-cs"/>
              </a:rPr>
            </a:br>
            <a:endParaRPr lang="en-US" altLang="zh-CN" sz="2200" kern="1200" dirty="0">
              <a:solidFill>
                <a:srgbClr val="FF0000"/>
              </a:solidFill>
              <a:latin typeface="Arial Nova" panose="020B0504020202020204" pitchFamily="34" charset="0"/>
              <a:ea typeface="+mj-ea"/>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0A5E9ECA-7544-4228-80CC-16F0AEBDD883}"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pic>
        <p:nvPicPr>
          <p:cNvPr id="20484" name="Picture 3"/>
          <p:cNvPicPr>
            <a:picLocks noChangeAspect="1"/>
          </p:cNvPicPr>
          <p:nvPr/>
        </p:nvPicPr>
        <p:blipFill>
          <a:blip r:embed="rId1"/>
          <a:stretch>
            <a:fillRect/>
          </a:stretch>
        </p:blipFill>
        <p:spPr>
          <a:xfrm>
            <a:off x="6400800" y="1344613"/>
            <a:ext cx="4806950" cy="4875212"/>
          </a:xfrm>
          <a:prstGeom prst="rect">
            <a:avLst/>
          </a:prstGeom>
          <a:noFill/>
          <a:ln w="9525">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Title 1"/>
          <p:cNvSpPr>
            <a:spLocks noGrp="1"/>
          </p:cNvSpPr>
          <p:nvPr>
            <p:ph type="ctrTitle"/>
          </p:nvPr>
        </p:nvSpPr>
        <p:spPr>
          <a:xfrm>
            <a:off x="628650" y="1343025"/>
            <a:ext cx="5467350" cy="4848225"/>
          </a:xfrm>
        </p:spPr>
        <p:txBody>
          <a:bodyPr vert="horz" wrap="square" lIns="91440" tIns="45720" rIns="91440" bIns="45720" anchor="b" anchorCtr="0"/>
          <a:p>
            <a:pPr defTabSz="457200" eaLnBrk="1" hangingPunct="1">
              <a:buClrTx/>
              <a:buSzTx/>
              <a:buFontTx/>
            </a:pPr>
            <a:r>
              <a:rPr lang="en-US" altLang="zh-CN" sz="2400" b="1" kern="1200" dirty="0">
                <a:solidFill>
                  <a:schemeClr val="tx1"/>
                </a:solidFill>
                <a:latin typeface="Arial Nova" panose="020B0504020202020204" pitchFamily="34" charset="0"/>
                <a:ea typeface="Arial Unicode MS" panose="020B0604020202020204" pitchFamily="34" charset="-128"/>
                <a:cs typeface="+mj-cs"/>
              </a:rPr>
              <a:t>LEADERSHIP CHECK</a:t>
            </a:r>
            <a:br>
              <a:rPr lang="en-US" altLang="zh-CN" sz="2400" b="1" kern="1200" dirty="0">
                <a:solidFill>
                  <a:schemeClr val="tx1"/>
                </a:solidFill>
                <a:latin typeface="Arial Nova" panose="020B0504020202020204" pitchFamily="34" charset="0"/>
                <a:ea typeface="Arial Unicode MS" panose="020B0604020202020204" pitchFamily="34" charset="-128"/>
                <a:cs typeface="+mj-cs"/>
              </a:rPr>
            </a:br>
            <a:br>
              <a:rPr lang="en-US" altLang="zh-CN" sz="2400" kern="1200" dirty="0">
                <a:solidFill>
                  <a:schemeClr val="tx1"/>
                </a:solidFill>
                <a:latin typeface="Arial Nova" panose="020B0504020202020204" pitchFamily="34" charset="0"/>
                <a:ea typeface="Arial Unicode MS" panose="020B0604020202020204" pitchFamily="34" charset="-128"/>
                <a:cs typeface="+mj-cs"/>
              </a:rPr>
            </a:br>
            <a:r>
              <a:rPr lang="en-US" altLang="zh-CN" sz="2400" kern="1200" dirty="0">
                <a:solidFill>
                  <a:schemeClr val="tx1"/>
                </a:solidFill>
                <a:latin typeface="Arial Nova" panose="020B0504020202020204" pitchFamily="34" charset="0"/>
                <a:ea typeface="Arial Unicode MS" panose="020B0604020202020204" pitchFamily="34" charset="-128"/>
                <a:cs typeface="+mj-cs"/>
              </a:rPr>
              <a:t>Ask yourself: </a:t>
            </a:r>
            <a:br>
              <a:rPr lang="en-US" altLang="zh-CN" sz="2400" kern="1200" dirty="0">
                <a:solidFill>
                  <a:schemeClr val="tx1"/>
                </a:solidFill>
                <a:latin typeface="Arial Nova" panose="020B0504020202020204" pitchFamily="34" charset="0"/>
                <a:ea typeface="Arial Unicode MS" panose="020B0604020202020204" pitchFamily="34" charset="-128"/>
                <a:cs typeface="+mj-cs"/>
              </a:rPr>
            </a:br>
            <a:br>
              <a:rPr lang="en-US" altLang="zh-CN" sz="2400" kern="1200" dirty="0">
                <a:solidFill>
                  <a:schemeClr val="tx1"/>
                </a:solidFill>
                <a:latin typeface="Arial Nova" panose="020B0504020202020204" pitchFamily="34" charset="0"/>
                <a:ea typeface="Arial Unicode MS" panose="020B0604020202020204" pitchFamily="34" charset="-128"/>
                <a:cs typeface="+mj-cs"/>
              </a:rPr>
            </a:br>
            <a:r>
              <a:rPr lang="en-US" altLang="zh-CN" sz="2400" kern="1200" dirty="0">
                <a:solidFill>
                  <a:schemeClr val="tx1"/>
                </a:solidFill>
                <a:latin typeface="Arial Nova" panose="020B0504020202020204" pitchFamily="34" charset="0"/>
                <a:ea typeface="Arial Unicode MS" panose="020B0604020202020204" pitchFamily="34" charset="-128"/>
                <a:cs typeface="+mj-cs"/>
              </a:rPr>
              <a:t>What kind of leader am I? </a:t>
            </a:r>
            <a:br>
              <a:rPr lang="en-US" altLang="zh-CN" sz="2400" kern="1200" dirty="0">
                <a:solidFill>
                  <a:schemeClr val="tx1"/>
                </a:solidFill>
                <a:latin typeface="Arial Nova" panose="020B0504020202020204" pitchFamily="34" charset="0"/>
                <a:ea typeface="Arial Unicode MS" panose="020B0604020202020204" pitchFamily="34" charset="-128"/>
                <a:cs typeface="+mj-cs"/>
              </a:rPr>
            </a:br>
            <a:br>
              <a:rPr lang="en-US" altLang="zh-CN" sz="2400" kern="1200" dirty="0">
                <a:solidFill>
                  <a:schemeClr val="tx1"/>
                </a:solidFill>
                <a:latin typeface="Arial Nova" panose="020B0504020202020204" pitchFamily="34" charset="0"/>
                <a:ea typeface="Arial Unicode MS" panose="020B0604020202020204" pitchFamily="34" charset="-128"/>
                <a:cs typeface="+mj-cs"/>
              </a:rPr>
            </a:br>
            <a:r>
              <a:rPr lang="en-US" altLang="zh-CN" sz="2400" kern="1200" dirty="0">
                <a:solidFill>
                  <a:schemeClr val="tx1"/>
                </a:solidFill>
                <a:latin typeface="Arial Nova" panose="020B0504020202020204" pitchFamily="34" charset="0"/>
                <a:ea typeface="Arial Unicode MS" panose="020B0604020202020204" pitchFamily="34" charset="-128"/>
                <a:cs typeface="+mj-cs"/>
              </a:rPr>
              <a:t>Am I very transactional in my approach? </a:t>
            </a:r>
            <a:br>
              <a:rPr lang="en-US" altLang="zh-CN" sz="2400" kern="1200" dirty="0">
                <a:solidFill>
                  <a:schemeClr val="tx1"/>
                </a:solidFill>
                <a:latin typeface="Arial Nova" panose="020B0504020202020204" pitchFamily="34" charset="0"/>
                <a:ea typeface="Arial Unicode MS" panose="020B0604020202020204" pitchFamily="34" charset="-128"/>
                <a:cs typeface="+mj-cs"/>
              </a:rPr>
            </a:br>
            <a:br>
              <a:rPr lang="en-US" altLang="zh-CN" sz="2400" kern="1200" dirty="0">
                <a:solidFill>
                  <a:schemeClr val="tx1"/>
                </a:solidFill>
                <a:latin typeface="Arial Nova" panose="020B0504020202020204" pitchFamily="34" charset="0"/>
                <a:ea typeface="Arial Unicode MS" panose="020B0604020202020204" pitchFamily="34" charset="-128"/>
                <a:cs typeface="+mj-cs"/>
              </a:rPr>
            </a:br>
            <a:r>
              <a:rPr lang="en-US" altLang="zh-CN" sz="2400" kern="1200" dirty="0">
                <a:solidFill>
                  <a:schemeClr val="tx1"/>
                </a:solidFill>
                <a:latin typeface="Arial Nova" panose="020B0504020202020204" pitchFamily="34" charset="0"/>
                <a:ea typeface="Arial Unicode MS" panose="020B0604020202020204" pitchFamily="34" charset="-128"/>
                <a:cs typeface="+mj-cs"/>
              </a:rPr>
              <a:t>Does my style tend towards transformational leadership? </a:t>
            </a:r>
            <a:br>
              <a:rPr lang="en-US" altLang="zh-CN" sz="2400" kern="1200" dirty="0">
                <a:solidFill>
                  <a:schemeClr val="tx1"/>
                </a:solidFill>
                <a:latin typeface="Arial Nova" panose="020B0504020202020204" pitchFamily="34" charset="0"/>
                <a:ea typeface="Arial Unicode MS" panose="020B0604020202020204" pitchFamily="34" charset="-128"/>
                <a:cs typeface="+mj-cs"/>
              </a:rPr>
            </a:br>
            <a:br>
              <a:rPr lang="en-US" altLang="zh-CN" sz="2400" kern="1200" dirty="0">
                <a:solidFill>
                  <a:schemeClr val="tx1"/>
                </a:solidFill>
                <a:latin typeface="Arial Nova" panose="020B0504020202020204" pitchFamily="34" charset="0"/>
                <a:ea typeface="Arial Unicode MS" panose="020B0604020202020204" pitchFamily="34" charset="-128"/>
                <a:cs typeface="+mj-cs"/>
              </a:rPr>
            </a:br>
            <a:r>
              <a:rPr lang="en-US" altLang="zh-CN" sz="2400" kern="1200" dirty="0">
                <a:solidFill>
                  <a:schemeClr val="tx1"/>
                </a:solidFill>
                <a:latin typeface="Arial Nova" panose="020B0504020202020204" pitchFamily="34" charset="0"/>
                <a:ea typeface="Arial Unicode MS" panose="020B0604020202020204" pitchFamily="34" charset="-128"/>
                <a:cs typeface="+mj-cs"/>
              </a:rPr>
              <a:t>Do I have both traits? </a:t>
            </a:r>
            <a:endParaRPr lang="en-US" altLang="zh-CN" sz="2400" i="1" kern="1200" dirty="0">
              <a:solidFill>
                <a:schemeClr val="tx1"/>
              </a:solidFill>
              <a:latin typeface="Arial Nova" panose="020B0504020202020204" pitchFamily="34" charset="0"/>
              <a:ea typeface="Arial Unicode MS" panose="020B0604020202020204" pitchFamily="34" charset="-128"/>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BDEA120A-8CB7-46C3-9064-EB0D5005522A}"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pic>
        <p:nvPicPr>
          <p:cNvPr id="21508" name="Picture 5"/>
          <p:cNvPicPr>
            <a:picLocks noChangeAspect="1"/>
          </p:cNvPicPr>
          <p:nvPr/>
        </p:nvPicPr>
        <p:blipFill>
          <a:blip r:embed="rId1"/>
          <a:stretch>
            <a:fillRect/>
          </a:stretch>
        </p:blipFill>
        <p:spPr>
          <a:xfrm>
            <a:off x="6192838" y="1238250"/>
            <a:ext cx="4578350" cy="4583113"/>
          </a:xfrm>
          <a:prstGeom prst="rect">
            <a:avLst/>
          </a:prstGeom>
          <a:noFill/>
          <a:ln w="9525">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Title 1"/>
          <p:cNvSpPr>
            <a:spLocks noGrp="1"/>
          </p:cNvSpPr>
          <p:nvPr>
            <p:ph type="ctrTitle"/>
          </p:nvPr>
        </p:nvSpPr>
        <p:spPr>
          <a:xfrm>
            <a:off x="700088" y="939800"/>
            <a:ext cx="9528175" cy="5213350"/>
          </a:xfrm>
        </p:spPr>
        <p:txBody>
          <a:bodyPr vert="horz" wrap="square" lIns="91440" tIns="45720" rIns="91440" bIns="45720" anchor="b" anchorCtr="0"/>
          <a:p>
            <a:pPr defTabSz="457200" eaLnBrk="1" hangingPunct="1">
              <a:buClrTx/>
              <a:buSzTx/>
              <a:buFontTx/>
            </a:pPr>
            <a:r>
              <a:rPr lang="en-US" altLang="zh-CN" sz="2200" b="1" kern="1200" dirty="0">
                <a:solidFill>
                  <a:schemeClr val="tx1"/>
                </a:solidFill>
                <a:latin typeface="Arial Nova" panose="020B0504020202020204" pitchFamily="34" charset="0"/>
                <a:ea typeface="Arial Unicode MS" panose="020B0604020202020204" pitchFamily="34" charset="-128"/>
                <a:cs typeface="+mj-cs"/>
              </a:rPr>
              <a:t>LEADERSHIP BAROMETER (Exercise)</a:t>
            </a:r>
            <a:br>
              <a:rPr lang="en-US" altLang="zh-CN" sz="2200" b="1" kern="1200" dirty="0">
                <a:solidFill>
                  <a:schemeClr val="tx1"/>
                </a:solidFill>
                <a:latin typeface="Arial Nova" panose="020B0504020202020204" pitchFamily="34" charset="0"/>
                <a:ea typeface="Arial Unicode MS" panose="020B0604020202020204" pitchFamily="34" charset="-128"/>
                <a:cs typeface="+mj-cs"/>
              </a:rPr>
            </a:br>
            <a:br>
              <a:rPr lang="en-US" altLang="zh-CN" sz="2200" b="1" kern="1200" dirty="0">
                <a:solidFill>
                  <a:schemeClr val="tx1"/>
                </a:solidFill>
                <a:latin typeface="Arial Nova" panose="020B0504020202020204" pitchFamily="34" charset="0"/>
                <a:ea typeface="Arial Unicode MS" panose="020B0604020202020204" pitchFamily="34" charset="-128"/>
                <a:cs typeface="+mj-cs"/>
              </a:rPr>
            </a:br>
            <a:r>
              <a:rPr lang="en-US" altLang="zh-CN" sz="2200" b="1" kern="1200" dirty="0">
                <a:solidFill>
                  <a:srgbClr val="FF0000"/>
                </a:solidFill>
                <a:latin typeface="Arial Nova" panose="020B0504020202020204" pitchFamily="34" charset="0"/>
                <a:ea typeface="Arial Unicode MS" panose="020B0604020202020204" pitchFamily="34" charset="-128"/>
                <a:cs typeface="+mj-cs"/>
              </a:rPr>
              <a:t>TYPE “A” LEADERS’ TRAITS: </a:t>
            </a:r>
            <a:br>
              <a:rPr lang="en-US" altLang="zh-CN" sz="2200" b="1" kern="1200" dirty="0">
                <a:solidFill>
                  <a:srgbClr val="FF0000"/>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 I reward employees who behave in the manners I want and punish those who do not; </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 I am pragmatic and take all realistic constraints and opportunities into account;</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 I just want things to remain the way they are;</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 I dread when my subordinates decide to do things differently;</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 I reward based on the achievement of set targets;</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 I am happy to work within the existing systems and constraints and do not bother thinking outside the box;</a:t>
            </a:r>
            <a:br>
              <a:rPr lang="en-US" altLang="zh-CN" sz="2200" kern="1200" dirty="0">
                <a:solidFill>
                  <a:schemeClr val="tx1"/>
                </a:solidFill>
                <a:latin typeface="Arial Nova" panose="020B0504020202020204" pitchFamily="34" charset="0"/>
                <a:ea typeface="Arial Unicode MS" panose="020B0604020202020204" pitchFamily="34" charset="-128"/>
                <a:cs typeface="+mj-cs"/>
              </a:rPr>
            </a:br>
            <a:r>
              <a:rPr lang="en-US" altLang="zh-CN" sz="2200" kern="1200" dirty="0">
                <a:solidFill>
                  <a:schemeClr val="tx1"/>
                </a:solidFill>
                <a:latin typeface="Arial Nova" panose="020B0504020202020204" pitchFamily="34" charset="0"/>
                <a:ea typeface="Arial Unicode MS" panose="020B0604020202020204" pitchFamily="34" charset="-128"/>
                <a:cs typeface="+mj-cs"/>
              </a:rPr>
              <a:t>- I prefer to handle matters when they arise;</a:t>
            </a:r>
            <a:br>
              <a:rPr lang="en-US" altLang="zh-CN" sz="2200" b="1" kern="1200" dirty="0">
                <a:solidFill>
                  <a:schemeClr val="tx1"/>
                </a:solidFill>
                <a:latin typeface="Arial Nova" panose="020B0504020202020204" pitchFamily="34" charset="0"/>
                <a:ea typeface="Arial Unicode MS" panose="020B0604020202020204" pitchFamily="34" charset="-128"/>
                <a:cs typeface="+mj-cs"/>
              </a:rPr>
            </a:br>
            <a:r>
              <a:rPr lang="en-US" altLang="zh-CN" sz="2200" b="1" kern="1200" dirty="0">
                <a:solidFill>
                  <a:schemeClr val="tx1"/>
                </a:solidFill>
                <a:latin typeface="Arial Nova" panose="020B0504020202020204" pitchFamily="34" charset="0"/>
                <a:ea typeface="Arial Unicode MS" panose="020B0604020202020204" pitchFamily="34" charset="-128"/>
                <a:cs typeface="+mj-cs"/>
              </a:rPr>
              <a:t>- </a:t>
            </a:r>
            <a:r>
              <a:rPr lang="en-US" altLang="zh-CN" sz="2200" kern="1200" dirty="0">
                <a:solidFill>
                  <a:schemeClr val="tx1"/>
                </a:solidFill>
                <a:latin typeface="Arial Nova" panose="020B0504020202020204" pitchFamily="34" charset="0"/>
                <a:ea typeface="Arial Unicode MS" panose="020B0604020202020204" pitchFamily="34" charset="-128"/>
                <a:cs typeface="+mj-cs"/>
              </a:rPr>
              <a:t>I advocate for strict adherence to</a:t>
            </a:r>
            <a:r>
              <a:rPr lang="en-US" altLang="zh-CN" sz="2200" b="1" kern="1200" dirty="0">
                <a:solidFill>
                  <a:schemeClr val="tx1"/>
                </a:solidFill>
                <a:latin typeface="Arial Nova" panose="020B0504020202020204" pitchFamily="34" charset="0"/>
                <a:ea typeface="Arial Unicode MS" panose="020B0604020202020204" pitchFamily="34" charset="-128"/>
                <a:cs typeface="+mj-cs"/>
              </a:rPr>
              <a:t> </a:t>
            </a:r>
            <a:r>
              <a:rPr lang="en-US" altLang="zh-CN" sz="2200" kern="1200" dirty="0">
                <a:solidFill>
                  <a:schemeClr val="tx1"/>
                </a:solidFill>
                <a:latin typeface="Arial Nova" panose="020B0504020202020204" pitchFamily="34" charset="0"/>
                <a:ea typeface="Arial Unicode MS" panose="020B0604020202020204" pitchFamily="34" charset="-128"/>
                <a:cs typeface="+mj-cs"/>
              </a:rPr>
              <a:t>hierarchy and the corporate structure and culture.</a:t>
            </a:r>
            <a:endParaRPr lang="en-US" altLang="zh-CN" sz="2200" i="1" kern="1200" dirty="0">
              <a:solidFill>
                <a:schemeClr val="tx1"/>
              </a:solidFill>
              <a:latin typeface="Arial Nova" panose="020B0504020202020204" pitchFamily="34" charset="0"/>
              <a:ea typeface="Arial Unicode MS" panose="020B0604020202020204" pitchFamily="34" charset="-128"/>
              <a:cs typeface="+mj-cs"/>
            </a:endParaRPr>
          </a:p>
        </p:txBody>
      </p:sp>
      <p:sp>
        <p:nvSpPr>
          <p:cNvPr id="5" name="Slide Number Placeholder 4"/>
          <p:cNvSpPr txBox="1">
            <a:spLocks noGrp="1"/>
          </p:cNvSpPr>
          <p:nvPr>
            <p:ph type="sldNum" sz="quarter" idx="12"/>
          </p:nvPr>
        </p:nvSpPr>
        <p:spPr bwMode="auto">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numCol="1" rtlCol="0" anchor="b" anchorCtr="0" compatLnSpc="1"/>
          <a:lstStyle/>
          <a:p>
            <a:pPr marL="0" marR="0" lvl="0" indent="0" algn="ctr" defTabSz="457200" rtl="0" eaLnBrk="1" fontAlgn="auto" latinLnBrk="0" hangingPunct="1">
              <a:lnSpc>
                <a:spcPct val="100000"/>
              </a:lnSpc>
              <a:spcBef>
                <a:spcPct val="0"/>
              </a:spcBef>
              <a:spcAft>
                <a:spcPct val="0"/>
              </a:spcAft>
              <a:buClrTx/>
              <a:buSzTx/>
              <a:buFontTx/>
              <a:buNone/>
              <a:defRPr/>
            </a:pPr>
            <a:fld id="{0E6701D6-99AA-481E-9340-9E6D1016D8E2}" type="slidenum">
              <a:rPr kumimoji="0" lang="en-US" sz="2800" b="0" i="0" u="none" strike="noStrike" kern="1200" cap="none" spc="0" normalizeH="0" baseline="0" noProof="1" smtClean="0">
                <a:ln>
                  <a:noFill/>
                </a:ln>
                <a:solidFill>
                  <a:schemeClr val="tx1">
                    <a:tint val="75000"/>
                  </a:schemeClr>
                </a:solidFill>
                <a:effectLst/>
                <a:uLnTx/>
                <a:uFillTx/>
                <a:latin typeface="+mn-lt"/>
                <a:ea typeface="+mn-ea"/>
                <a:cs typeface="+mn-cs"/>
              </a:rPr>
            </a:fld>
            <a:endParaRPr kumimoji="0" lang="en-US" sz="2800" b="0" i="0" u="none" strike="noStrike" kern="1200" cap="none" spc="0" normalizeH="0" baseline="0" noProof="1">
              <a:ln>
                <a:noFill/>
              </a:ln>
              <a:solidFill>
                <a:schemeClr val="tx1">
                  <a:tint val="75000"/>
                </a:schemeClr>
              </a:solidFill>
              <a:effectLst/>
              <a:uLnTx/>
              <a:uFillTx/>
              <a:latin typeface="+mn-lt"/>
              <a:ea typeface="+mn-ea"/>
              <a:cs typeface="+mn-cs"/>
            </a:endParaRPr>
          </a:p>
        </p:txBody>
      </p:sp>
    </p:spTree>
  </p:cSld>
  <p:clrMapOvr>
    <a:masterClrMapping/>
  </p:clrMapOvr>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0</TotalTime>
  <Words>11825</Words>
  <Application>WPS Presentation</Application>
  <PresentationFormat>Widescreen</PresentationFormat>
  <Paragraphs>194</Paragraphs>
  <Slides>32</Slides>
  <Notes>0</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32</vt:i4>
      </vt:variant>
    </vt:vector>
  </HeadingPairs>
  <TitlesOfParts>
    <vt:vector size="51" baseType="lpstr">
      <vt:lpstr>Arial</vt:lpstr>
      <vt:lpstr>SimSun</vt:lpstr>
      <vt:lpstr>Wingdings</vt:lpstr>
      <vt:lpstr>Century Gothic</vt:lpstr>
      <vt:lpstr>Arial Unicode MS</vt:lpstr>
      <vt:lpstr>Wingdings 3</vt:lpstr>
      <vt:lpstr>Arial Nova</vt:lpstr>
      <vt:lpstr>Avenir Next LT Pro</vt:lpstr>
      <vt:lpstr>Segoe Print</vt:lpstr>
      <vt:lpstr>Microsoft YaHei</vt:lpstr>
      <vt:lpstr>Arial Unicode MS</vt:lpstr>
      <vt:lpstr>Calibri</vt:lpstr>
      <vt:lpstr>Bahnschrift Light</vt:lpstr>
      <vt:lpstr>Arial Rounded MT Bold</vt:lpstr>
      <vt:lpstr>Arial Nova Light</vt:lpstr>
      <vt:lpstr>Algerian</vt:lpstr>
      <vt:lpstr>Agency FB</vt:lpstr>
      <vt:lpstr>Arial Narrow</vt:lpstr>
      <vt:lpstr>Default Design</vt:lpstr>
      <vt:lpstr>Rethinking Leadership Style and Mindset for Effective  Public Relations Campaign</vt:lpstr>
      <vt:lpstr>“Your power emanates from your people. If you abuse that power, trust erodes.” – Ken Jacobs, ACC, PCC, Jacobs Consulting &amp; Executive Coaching.   “Find your complement, not your duplicate.” – Elise Mitchell, APR, Fellow PRSA, CEO of Mitchell Communications and Dentsu Aegis Public Relations Network.  “Legacy will be determined by what you gave, not by what you gained.” – Tom Hoog, Fellow PRSA, vice chairman, H+K Strategies.    </vt:lpstr>
      <vt:lpstr>Leadership has emerged as a major area of concern on a global scale. In many instances, the dynamics of organizational structure and culture have reflected gaps between leadership and followership. Often, this situation has been traced to the leadership style existing in an organisation.   Sometimes it seems impossible to get your team members to share your perspective.  No company is exempted from this situation.  BUT YOU CAN ATTEMPT TO BE DIFFERENT BY WORKING ON YOUR MIND SET.</vt:lpstr>
      <vt:lpstr>PowerPoint 演示文稿</vt:lpstr>
      <vt:lpstr>Leadership is communication which positively influence members of a  group to move toward set goals.   Leadership is different from management because it relies on a social influence process rather than legitimate power to influence people.   Leaders are able to influence moods, develop fresh approaches and create excitement at work.   </vt:lpstr>
      <vt:lpstr> Leadership is all about getting people to work together, to make things that might not ordinarily occur happen or to prevent things that would ordinarily occur from happening.    </vt:lpstr>
      <vt:lpstr>For leaders to be adjudged as positive in their style they must:  -identify themselves with their organisation, -internalize the organisation’s values, -be motivated to achieve the organisation’s objectives,  …these can only be achieved with the right mindset.. </vt:lpstr>
      <vt:lpstr>LEADERSHIP CHECK  Ask yourself:   What kind of leader am I?   Am I very transactional in my approach?   Does my style tend towards transformational leadership?   Do I have both traits? </vt:lpstr>
      <vt:lpstr>LEADERSHIP BAROMETER (Exercise)  TYPE “A” LEADERS’ TRAITS:  - I reward employees who behave in the manners I want and punish those who do not;  - I am pragmatic and take all realistic constraints and opportunities into account; - I just want things to remain the way they are; - I dread when my subordinates decide to do things differently; - I reward based on the achievement of set targets; - I am happy to work within the existing systems and constraints and do not bother thinking outside the box; - I prefer to handle matters when they arise; - I advocate for strict adherence to hierarchy and the corporate structure and culture.</vt:lpstr>
      <vt:lpstr>         LEADERSHIP BAROMETER  TYPE “B” LEADERS’ TRAITS:  - I reward my subordinates based on teams achievement and not necessarily what I want to be done; - I do not discourage my subordinates to challenge my line of thought; - I do not discourage my subordinates  from challenging the status quo; - I regularly take inputs from my subordinates when I am to make a high risk decision; - I aim for consistent innovation no matter how ‘stupid’ it may sound; - I prefer to address issues as they arise, I do not wait; - I prefer to treat my team members as heroes even when I have favourites among them.</vt:lpstr>
      <vt:lpstr>TYPE A  Transactional Leadership: promotes compliance with existing organizational goals and performance expectations through supervision and the use of rewards and punishments. Transactional leaders are task- and outcome-oriented.   This strategy maintains the status quo and uses a type of management that pays great attention to how personnel carry out their duties. It is particularly effective in projects with high project specifications, tight time and resource restrictions, and both.</vt:lpstr>
      <vt:lpstr>TYPE B Transformational Leadership: focuses on increasing employee motivation and engagement and attempts to link employees’ sense of self with organizational values. This leadership style emphasizes leading by example, so followers can identify with the leader’s vision and values.   A transformational approach focuses on individual strengths and weaknesses of employees and on enhancing their capabilities and their commitment to organizational goals, often by seeking their buy-in for decisions.</vt:lpstr>
      <vt:lpstr>  FACT:    WE ALL HAVE ELEMENTS OF BOTH TRAITS AS LEADERS BECAUSE THEY ARE NOT MUTUALLY EXCLUSIVE AND MAY BE SITUATIONAL.    </vt:lpstr>
      <vt:lpstr>CONCEPT OF MINDSET IN LEADERSHIP  “With the right mindset, we can’t lose, we either practice what we’ve learned or we learn what we need to practice.”  – NOURA, PHILOSOPHER AND MINDFULNESS AUTHOR   </vt:lpstr>
      <vt:lpstr>LEADERSHIP AND THE MINDSET</vt:lpstr>
      <vt:lpstr> Leaders rely on a portfolio of approaches, ranging from serving no one to serving society.   Knowing the strengths and pitfalls of each mindset — and which ones you rely on most heavily — can help you create better teams and have a greater impact.    </vt:lpstr>
      <vt:lpstr>LEADERSHIP AND THE MINDSET- THE BIG FOUR</vt:lpstr>
      <vt:lpstr>LEADERSHIP AND THE MINDSET- THE BIG FOUR</vt:lpstr>
      <vt:lpstr>LEADERSHIP AND THE MINDSET- THE BIG FOUR</vt:lpstr>
      <vt:lpstr>LEADERSHIP AND THE MINDSET- THE BIG FOUR</vt:lpstr>
      <vt:lpstr>LEADERSHIP AND THE MINDSET- THE BIG FOUR</vt:lpstr>
      <vt:lpstr>OTHER CONCEPTS OF MINDSET IN LEADERSHIP        </vt:lpstr>
      <vt:lpstr>LEADERSHIP AND THE MINDSET- THE PROBING SIX</vt:lpstr>
      <vt:lpstr>LEADERSHIP AND THE MINDSET- THE PROBING SIX</vt:lpstr>
      <vt:lpstr>LEADERSHIP AND THE MINDSET- THE PROBING SIX</vt:lpstr>
      <vt:lpstr>LEADERSHIP AND THE MINDSET- THE PROBING SIX</vt:lpstr>
      <vt:lpstr>LEADERSHIP AND THE MINDSET- THE PROBING SIX</vt:lpstr>
      <vt:lpstr>LEADERSHIP AND THE MINDSET- THE PROBING SIX</vt:lpstr>
      <vt:lpstr>Thinking about the right mix?      </vt:lpstr>
      <vt:lpstr> Although studies show that teams that produce more innovative solutions, and create more value for their organizations are those that have larger proportions of Dynamo, Builder, and Transcender in their portfolios, and lower proportions of Egoist, Chameleon, and Sociopath…   the CHOICE IS ABSOLUTELY YOURS WHEN YOU THINK ABOUT HOW YOU WANT TO BE REMEMBERED AS A LEADER WHO ACHIEVED RESULT!!!    </vt:lpstr>
      <vt:lpstr>Success is a mindset. Let's learn how to create a positive one.   Beau Norton, Manifesting Abundance      </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APPLICATION OF PESO INTEGRATED MEDIA MODEL IN THE MANAGEMENT OF FG-MTN SIM REGISTRATION CRISIS IN NIGERIA (OCTOBER, 2015- JULY, 2016)</dc:title>
  <dc:creator>Oludare Ogunyombo</dc:creator>
  <cp:lastModifiedBy>flake</cp:lastModifiedBy>
  <cp:revision>331</cp:revision>
  <dcterms:created xsi:type="dcterms:W3CDTF">2017-12-13T23:32:00Z</dcterms:created>
  <dcterms:modified xsi:type="dcterms:W3CDTF">2023-11-03T10:45:43Z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C00B729B518E4643A1FA12F1F25E0669_13</vt:lpwstr>
  </property>
  <property fmtid="{D5CDD505-2E9C-101B-9397-08002B2CF9AE}" pid="3" name="KSOProductBuildVer">
    <vt:lpwstr>1033-12.2.0.13266</vt:lpwstr>
  </property>
</Properties>
</file>